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0.svg" ContentType="image/svg+xml"/>
  <Override PartName="/ppt/media/image101.svg" ContentType="image/svg+xml"/>
  <Override PartName="/ppt/media/image103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1.svg" ContentType="image/svg+xml"/>
  <Override PartName="/ppt/media/image113.svg" ContentType="image/svg+xml"/>
  <Override PartName="/ppt/media/image115.svg" ContentType="image/svg+xml"/>
  <Override PartName="/ppt/media/image12.svg" ContentType="image/svg+xml"/>
  <Override PartName="/ppt/media/image123.svg" ContentType="image/svg+xml"/>
  <Override PartName="/ppt/media/image125.svg" ContentType="image/svg+xml"/>
  <Override PartName="/ppt/media/image127.svg" ContentType="image/svg+xml"/>
  <Override PartName="/ppt/media/image129.svg" ContentType="image/svg+xml"/>
  <Override PartName="/ppt/media/image131.svg" ContentType="image/svg+xml"/>
  <Override PartName="/ppt/media/image138.svg" ContentType="image/svg+xml"/>
  <Override PartName="/ppt/media/image14.svg" ContentType="image/svg+xml"/>
  <Override PartName="/ppt/media/image140.svg" ContentType="image/svg+xml"/>
  <Override PartName="/ppt/media/image142.svg" ContentType="image/svg+xml"/>
  <Override PartName="/ppt/media/image144.svg" ContentType="image/svg+xml"/>
  <Override PartName="/ppt/media/image149.svg" ContentType="image/svg+xml"/>
  <Override PartName="/ppt/media/image151.svg" ContentType="image/svg+xml"/>
  <Override PartName="/ppt/media/image153.svg" ContentType="image/svg+xml"/>
  <Override PartName="/ppt/media/image155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6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9.svg" ContentType="image/svg+xml"/>
  <Override PartName="/ppt/media/image8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89.svg" ContentType="image/svg+xml"/>
  <Override PartName="/ppt/media/image91.svg" ContentType="image/svg+xml"/>
  <Override PartName="/ppt/media/image97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1" r:id="rId6"/>
    <p:sldId id="262" r:id="rId7"/>
    <p:sldId id="263" r:id="rId8"/>
    <p:sldId id="265" r:id="rId9"/>
    <p:sldId id="258" r:id="rId10"/>
    <p:sldId id="259" r:id="rId11"/>
    <p:sldId id="266" r:id="rId12"/>
  </p:sldIdLst>
  <p:sldSz cx="18288000" cy="10287000"/>
  <p:notesSz cx="6858000" cy="9144000"/>
  <p:embeddedFontLst>
    <p:embeddedFont>
      <p:font typeface="Rosario" panose="02000503040000020003" charset="0"/>
      <p:regular r:id="rId16"/>
    </p:embeddedFont>
    <p:embeddedFont>
      <p:font typeface="Canva Sans Bold" panose="020B0803030501040103"/>
      <p:bold r:id="rId17"/>
    </p:embeddedFont>
    <p:embeddedFont>
      <p:font typeface="Rosario" panose="02000503040000020003"/>
      <p:regular r:id="rId18"/>
    </p:embeddedFont>
    <p:embeddedFont>
      <p:font typeface="Canva Sans Bold" panose="020B0803030501040103" charset="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2B"/>
    <a:srgbClr val="67BB0F"/>
    <a:srgbClr val="49BFB3"/>
    <a:srgbClr val="BF4949"/>
    <a:srgbClr val="CF9DC8"/>
    <a:srgbClr val="CEA7E1"/>
    <a:srgbClr val="2593E3"/>
    <a:srgbClr val="18B5D9"/>
    <a:srgbClr val="3AB283"/>
    <a:srgbClr val="0A7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9" autoAdjust="0"/>
    <p:restoredTop sz="94622" autoAdjust="0"/>
  </p:normalViewPr>
  <p:slideViewPr>
    <p:cSldViewPr showGuides="1">
      <p:cViewPr varScale="1">
        <p:scale>
          <a:sx n="62" d="100"/>
          <a:sy n="62" d="100"/>
        </p:scale>
        <p:origin x="130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7E946-F6A8-41CF-9733-0ED657CFCD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B677-10DF-4665-8E0C-A6D7426C89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2" Type="http://schemas.openxmlformats.org/officeDocument/2006/relationships/notesSlide" Target="../notesSlides/notesSlide1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svg"/><Relationship Id="rId2" Type="http://schemas.openxmlformats.org/officeDocument/2006/relationships/image" Target="../media/image2.svg"/><Relationship Id="rId19" Type="http://schemas.openxmlformats.org/officeDocument/2006/relationships/image" Target="../media/image19.png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svg"/><Relationship Id="rId7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35" Type="http://schemas.openxmlformats.org/officeDocument/2006/relationships/notesSlide" Target="../notesSlides/notesSlide2.xml"/><Relationship Id="rId34" Type="http://schemas.openxmlformats.org/officeDocument/2006/relationships/slideLayout" Target="../slideLayouts/slideLayout7.xml"/><Relationship Id="rId33" Type="http://schemas.microsoft.com/office/2007/relationships/hdphoto" Target="../media/image61.wdp"/><Relationship Id="rId32" Type="http://schemas.openxmlformats.org/officeDocument/2006/relationships/image" Target="../media/image60.png"/><Relationship Id="rId31" Type="http://schemas.openxmlformats.org/officeDocument/2006/relationships/image" Target="../media/image59.png"/><Relationship Id="rId30" Type="http://schemas.microsoft.com/office/2007/relationships/hdphoto" Target="../media/image58.wdp"/><Relationship Id="rId3" Type="http://schemas.openxmlformats.org/officeDocument/2006/relationships/image" Target="../media/image33.png"/><Relationship Id="rId29" Type="http://schemas.openxmlformats.org/officeDocument/2006/relationships/image" Target="../media/image57.png"/><Relationship Id="rId28" Type="http://schemas.openxmlformats.org/officeDocument/2006/relationships/image" Target="../media/image56.png"/><Relationship Id="rId27" Type="http://schemas.openxmlformats.org/officeDocument/2006/relationships/image" Target="../media/image55.png"/><Relationship Id="rId26" Type="http://schemas.openxmlformats.org/officeDocument/2006/relationships/image" Target="../media/image54.png"/><Relationship Id="rId25" Type="http://schemas.openxmlformats.org/officeDocument/2006/relationships/image" Target="../media/image53.png"/><Relationship Id="rId24" Type="http://schemas.openxmlformats.org/officeDocument/2006/relationships/image" Target="../media/image52.svg"/><Relationship Id="rId23" Type="http://schemas.openxmlformats.org/officeDocument/2006/relationships/image" Target="../media/image51.png"/><Relationship Id="rId22" Type="http://schemas.openxmlformats.org/officeDocument/2006/relationships/image" Target="../media/image50.svg"/><Relationship Id="rId21" Type="http://schemas.openxmlformats.org/officeDocument/2006/relationships/image" Target="../media/image49.png"/><Relationship Id="rId20" Type="http://schemas.openxmlformats.org/officeDocument/2006/relationships/image" Target="../media/image48.svg"/><Relationship Id="rId2" Type="http://schemas.openxmlformats.org/officeDocument/2006/relationships/image" Target="../media/image32.svg"/><Relationship Id="rId19" Type="http://schemas.openxmlformats.org/officeDocument/2006/relationships/image" Target="../media/image47.png"/><Relationship Id="rId18" Type="http://schemas.openxmlformats.org/officeDocument/2006/relationships/image" Target="../media/image20.svg"/><Relationship Id="rId17" Type="http://schemas.openxmlformats.org/officeDocument/2006/relationships/image" Target="../media/image19.png"/><Relationship Id="rId16" Type="http://schemas.openxmlformats.org/officeDocument/2006/relationships/image" Target="../media/image46.svg"/><Relationship Id="rId15" Type="http://schemas.openxmlformats.org/officeDocument/2006/relationships/image" Target="../media/image45.png"/><Relationship Id="rId14" Type="http://schemas.openxmlformats.org/officeDocument/2006/relationships/image" Target="../media/image44.svg"/><Relationship Id="rId13" Type="http://schemas.openxmlformats.org/officeDocument/2006/relationships/image" Target="../media/image43.png"/><Relationship Id="rId12" Type="http://schemas.openxmlformats.org/officeDocument/2006/relationships/image" Target="../media/image42.svg"/><Relationship Id="rId11" Type="http://schemas.openxmlformats.org/officeDocument/2006/relationships/image" Target="../media/image41.png"/><Relationship Id="rId10" Type="http://schemas.openxmlformats.org/officeDocument/2006/relationships/image" Target="../media/image40.sv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52.svg"/><Relationship Id="rId22" Type="http://schemas.openxmlformats.org/officeDocument/2006/relationships/image" Target="../media/image51.png"/><Relationship Id="rId21" Type="http://schemas.openxmlformats.org/officeDocument/2006/relationships/image" Target="../media/image21.png"/><Relationship Id="rId20" Type="http://schemas.openxmlformats.org/officeDocument/2006/relationships/image" Target="../media/image23.png"/><Relationship Id="rId2" Type="http://schemas.openxmlformats.org/officeDocument/2006/relationships/image" Target="../media/image63.svg"/><Relationship Id="rId19" Type="http://schemas.openxmlformats.org/officeDocument/2006/relationships/image" Target="../media/image77.png"/><Relationship Id="rId18" Type="http://schemas.openxmlformats.org/officeDocument/2006/relationships/image" Target="../media/image76.png"/><Relationship Id="rId17" Type="http://schemas.openxmlformats.org/officeDocument/2006/relationships/image" Target="../media/image55.png"/><Relationship Id="rId16" Type="http://schemas.openxmlformats.org/officeDocument/2006/relationships/image" Target="../media/image75.svg"/><Relationship Id="rId15" Type="http://schemas.openxmlformats.org/officeDocument/2006/relationships/image" Target="../media/image74.png"/><Relationship Id="rId14" Type="http://schemas.openxmlformats.org/officeDocument/2006/relationships/image" Target="../media/image20.svg"/><Relationship Id="rId13" Type="http://schemas.openxmlformats.org/officeDocument/2006/relationships/image" Target="../media/image19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svg"/><Relationship Id="rId7" Type="http://schemas.openxmlformats.org/officeDocument/2006/relationships/image" Target="../media/image84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Relationship Id="rId3" Type="http://schemas.openxmlformats.org/officeDocument/2006/relationships/image" Target="../media/image80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95.png"/><Relationship Id="rId23" Type="http://schemas.openxmlformats.org/officeDocument/2006/relationships/image" Target="../media/image94.png"/><Relationship Id="rId22" Type="http://schemas.openxmlformats.org/officeDocument/2006/relationships/image" Target="../media/image93.png"/><Relationship Id="rId21" Type="http://schemas.openxmlformats.org/officeDocument/2006/relationships/image" Target="../media/image92.png"/><Relationship Id="rId20" Type="http://schemas.openxmlformats.org/officeDocument/2006/relationships/image" Target="../media/image23.png"/><Relationship Id="rId2" Type="http://schemas.openxmlformats.org/officeDocument/2006/relationships/image" Target="../media/image79.svg"/><Relationship Id="rId19" Type="http://schemas.openxmlformats.org/officeDocument/2006/relationships/image" Target="../media/image25.png"/><Relationship Id="rId18" Type="http://schemas.openxmlformats.org/officeDocument/2006/relationships/image" Target="../media/image20.svg"/><Relationship Id="rId17" Type="http://schemas.openxmlformats.org/officeDocument/2006/relationships/image" Target="../media/image19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91.svg"/><Relationship Id="rId13" Type="http://schemas.openxmlformats.org/officeDocument/2006/relationships/image" Target="../media/image90.png"/><Relationship Id="rId12" Type="http://schemas.openxmlformats.org/officeDocument/2006/relationships/image" Target="../media/image89.svg"/><Relationship Id="rId11" Type="http://schemas.openxmlformats.org/officeDocument/2006/relationships/image" Target="../media/image88.png"/><Relationship Id="rId10" Type="http://schemas.openxmlformats.org/officeDocument/2006/relationships/image" Target="../media/image87.svg"/><Relationship Id="rId1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image" Target="../media/image103.svg"/><Relationship Id="rId7" Type="http://schemas.openxmlformats.org/officeDocument/2006/relationships/image" Target="../media/image102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121.png"/><Relationship Id="rId3" Type="http://schemas.openxmlformats.org/officeDocument/2006/relationships/image" Target="../media/image98.png"/><Relationship Id="rId29" Type="http://schemas.openxmlformats.org/officeDocument/2006/relationships/image" Target="../media/image120.png"/><Relationship Id="rId28" Type="http://schemas.openxmlformats.org/officeDocument/2006/relationships/image" Target="../media/image119.png"/><Relationship Id="rId27" Type="http://schemas.openxmlformats.org/officeDocument/2006/relationships/image" Target="../media/image118.png"/><Relationship Id="rId26" Type="http://schemas.openxmlformats.org/officeDocument/2006/relationships/image" Target="../media/image117.png"/><Relationship Id="rId25" Type="http://schemas.openxmlformats.org/officeDocument/2006/relationships/image" Target="../media/image116.png"/><Relationship Id="rId24" Type="http://schemas.openxmlformats.org/officeDocument/2006/relationships/image" Target="../media/image20.svg"/><Relationship Id="rId23" Type="http://schemas.openxmlformats.org/officeDocument/2006/relationships/image" Target="../media/image19.png"/><Relationship Id="rId22" Type="http://schemas.openxmlformats.org/officeDocument/2006/relationships/image" Target="../media/image8.svg"/><Relationship Id="rId21" Type="http://schemas.openxmlformats.org/officeDocument/2006/relationships/image" Target="../media/image7.png"/><Relationship Id="rId20" Type="http://schemas.openxmlformats.org/officeDocument/2006/relationships/image" Target="../media/image115.svg"/><Relationship Id="rId2" Type="http://schemas.openxmlformats.org/officeDocument/2006/relationships/image" Target="../media/image97.svg"/><Relationship Id="rId19" Type="http://schemas.openxmlformats.org/officeDocument/2006/relationships/image" Target="../media/image114.png"/><Relationship Id="rId18" Type="http://schemas.openxmlformats.org/officeDocument/2006/relationships/image" Target="../media/image113.svg"/><Relationship Id="rId17" Type="http://schemas.openxmlformats.org/officeDocument/2006/relationships/image" Target="../media/image112.png"/><Relationship Id="rId16" Type="http://schemas.openxmlformats.org/officeDocument/2006/relationships/image" Target="../media/image111.svg"/><Relationship Id="rId15" Type="http://schemas.openxmlformats.org/officeDocument/2006/relationships/image" Target="../media/image110.png"/><Relationship Id="rId14" Type="http://schemas.openxmlformats.org/officeDocument/2006/relationships/image" Target="../media/image109.svg"/><Relationship Id="rId13" Type="http://schemas.openxmlformats.org/officeDocument/2006/relationships/image" Target="../media/image108.png"/><Relationship Id="rId12" Type="http://schemas.openxmlformats.org/officeDocument/2006/relationships/image" Target="../media/image107.svg"/><Relationship Id="rId11" Type="http://schemas.openxmlformats.org/officeDocument/2006/relationships/image" Target="../media/image106.png"/><Relationship Id="rId10" Type="http://schemas.openxmlformats.org/officeDocument/2006/relationships/image" Target="../media/image105.svg"/><Relationship Id="rId1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png"/><Relationship Id="rId8" Type="http://schemas.openxmlformats.org/officeDocument/2006/relationships/image" Target="../media/image129.svg"/><Relationship Id="rId7" Type="http://schemas.openxmlformats.org/officeDocument/2006/relationships/image" Target="../media/image128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Relationship Id="rId3" Type="http://schemas.openxmlformats.org/officeDocument/2006/relationships/image" Target="../media/image124.png"/><Relationship Id="rId21" Type="http://schemas.openxmlformats.org/officeDocument/2006/relationships/notesSlide" Target="../notesSlides/notesSlide3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23.svg"/><Relationship Id="rId19" Type="http://schemas.openxmlformats.org/officeDocument/2006/relationships/image" Target="../media/image138.svg"/><Relationship Id="rId18" Type="http://schemas.openxmlformats.org/officeDocument/2006/relationships/image" Target="../media/image137.png"/><Relationship Id="rId17" Type="http://schemas.openxmlformats.org/officeDocument/2006/relationships/image" Target="../media/image136.png"/><Relationship Id="rId16" Type="http://schemas.openxmlformats.org/officeDocument/2006/relationships/image" Target="../media/image135.png"/><Relationship Id="rId15" Type="http://schemas.openxmlformats.org/officeDocument/2006/relationships/image" Target="../media/image134.png"/><Relationship Id="rId14" Type="http://schemas.openxmlformats.org/officeDocument/2006/relationships/image" Target="../media/image133.png"/><Relationship Id="rId13" Type="http://schemas.openxmlformats.org/officeDocument/2006/relationships/image" Target="../media/image132.png"/><Relationship Id="rId12" Type="http://schemas.openxmlformats.org/officeDocument/2006/relationships/image" Target="../media/image20.svg"/><Relationship Id="rId11" Type="http://schemas.openxmlformats.org/officeDocument/2006/relationships/image" Target="../media/image19.png"/><Relationship Id="rId10" Type="http://schemas.openxmlformats.org/officeDocument/2006/relationships/image" Target="../media/image131.svg"/><Relationship Id="rId1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4.svg"/><Relationship Id="rId7" Type="http://schemas.openxmlformats.org/officeDocument/2006/relationships/image" Target="../media/image143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2.svg"/><Relationship Id="rId3" Type="http://schemas.openxmlformats.org/officeDocument/2006/relationships/image" Target="../media/image141.png"/><Relationship Id="rId2" Type="http://schemas.openxmlformats.org/officeDocument/2006/relationships/image" Target="../media/image140.sv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47.png"/><Relationship Id="rId15" Type="http://schemas.openxmlformats.org/officeDocument/2006/relationships/image" Target="../media/image146.png"/><Relationship Id="rId14" Type="http://schemas.openxmlformats.org/officeDocument/2006/relationships/image" Target="../media/image136.png"/><Relationship Id="rId13" Type="http://schemas.openxmlformats.org/officeDocument/2006/relationships/image" Target="../media/image145.png"/><Relationship Id="rId12" Type="http://schemas.openxmlformats.org/officeDocument/2006/relationships/image" Target="../media/image117.png"/><Relationship Id="rId11" Type="http://schemas.openxmlformats.org/officeDocument/2006/relationships/image" Target="../media/image55.png"/><Relationship Id="rId10" Type="http://schemas.openxmlformats.org/officeDocument/2006/relationships/image" Target="../media/image8.svg"/><Relationship Id="rId1" Type="http://schemas.openxmlformats.org/officeDocument/2006/relationships/image" Target="../media/image13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55.svg"/><Relationship Id="rId7" Type="http://schemas.openxmlformats.org/officeDocument/2006/relationships/image" Target="../media/image154.png"/><Relationship Id="rId6" Type="http://schemas.openxmlformats.org/officeDocument/2006/relationships/image" Target="../media/image153.svg"/><Relationship Id="rId5" Type="http://schemas.openxmlformats.org/officeDocument/2006/relationships/image" Target="../media/image152.png"/><Relationship Id="rId4" Type="http://schemas.openxmlformats.org/officeDocument/2006/relationships/image" Target="../media/image151.svg"/><Relationship Id="rId3" Type="http://schemas.openxmlformats.org/officeDocument/2006/relationships/image" Target="../media/image150.png"/><Relationship Id="rId2" Type="http://schemas.openxmlformats.org/officeDocument/2006/relationships/image" Target="../media/image149.svg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0.png"/><Relationship Id="rId15" Type="http://schemas.openxmlformats.org/officeDocument/2006/relationships/image" Target="../media/image159.png"/><Relationship Id="rId14" Type="http://schemas.openxmlformats.org/officeDocument/2006/relationships/image" Target="../media/image158.png"/><Relationship Id="rId13" Type="http://schemas.openxmlformats.org/officeDocument/2006/relationships/image" Target="../media/image157.png"/><Relationship Id="rId12" Type="http://schemas.openxmlformats.org/officeDocument/2006/relationships/image" Target="../media/image156.png"/><Relationship Id="rId11" Type="http://schemas.openxmlformats.org/officeDocument/2006/relationships/image" Target="../media/image132.png"/><Relationship Id="rId10" Type="http://schemas.openxmlformats.org/officeDocument/2006/relationships/image" Target="../media/image20.svg"/><Relationship Id="rId1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46.png"/><Relationship Id="rId21" Type="http://schemas.openxmlformats.org/officeDocument/2006/relationships/image" Target="../media/image164.png"/><Relationship Id="rId20" Type="http://schemas.openxmlformats.org/officeDocument/2006/relationships/image" Target="../media/image163.png"/><Relationship Id="rId2" Type="http://schemas.openxmlformats.org/officeDocument/2006/relationships/image" Target="../media/image63.svg"/><Relationship Id="rId19" Type="http://schemas.openxmlformats.org/officeDocument/2006/relationships/image" Target="../media/image162.png"/><Relationship Id="rId18" Type="http://schemas.openxmlformats.org/officeDocument/2006/relationships/image" Target="../media/image161.png"/><Relationship Id="rId17" Type="http://schemas.openxmlformats.org/officeDocument/2006/relationships/image" Target="../media/image117.png"/><Relationship Id="rId16" Type="http://schemas.openxmlformats.org/officeDocument/2006/relationships/image" Target="../media/image75.svg"/><Relationship Id="rId15" Type="http://schemas.openxmlformats.org/officeDocument/2006/relationships/image" Target="../media/image74.png"/><Relationship Id="rId14" Type="http://schemas.openxmlformats.org/officeDocument/2006/relationships/image" Target="../media/image20.svg"/><Relationship Id="rId13" Type="http://schemas.openxmlformats.org/officeDocument/2006/relationships/image" Target="../media/image19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r>
              <a:rPr lang="en-US" dirty="0">
                <a:latin typeface="Rosario" panose="02000503040000020003" charset="0"/>
              </a:rPr>
              <a:t> </a:t>
            </a:r>
            <a:endParaRPr lang="en-US" dirty="0">
              <a:latin typeface="Rosario" panose="02000503040000020003" charset="0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5689911" y="869853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40172" y="869853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4655984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353974" y="4303680"/>
            <a:ext cx="4107646" cy="3619863"/>
          </a:xfrm>
          <a:custGeom>
            <a:avLst/>
            <a:gdLst/>
            <a:ahLst/>
            <a:cxnLst/>
            <a:rect l="l" t="t" r="r" b="b"/>
            <a:pathLst>
              <a:path w="4107646" h="3619863">
                <a:moveTo>
                  <a:pt x="0" y="0"/>
                </a:moveTo>
                <a:lnTo>
                  <a:pt x="4107645" y="0"/>
                </a:lnTo>
                <a:lnTo>
                  <a:pt x="4107645" y="3619863"/>
                </a:lnTo>
                <a:lnTo>
                  <a:pt x="0" y="3619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619461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4149161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216149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469996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62490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271492" y="9551042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6" name="Freeform 26"/>
          <p:cNvSpPr/>
          <p:nvPr/>
        </p:nvSpPr>
        <p:spPr>
          <a:xfrm rot="-6959729">
            <a:off x="17606998" y="-451906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-372621" y="-53912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484768" y="9415409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075915" y="3009313"/>
            <a:ext cx="3808574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Job Titles For AI and Data Scientist</a:t>
            </a:r>
            <a:endParaRPr lang="en-US" sz="32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607518" y="897833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</a:rPr>
              <a:t>ML Engineer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710568" y="897833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Analyst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191087" y="2673772"/>
            <a:ext cx="353706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Scientist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886259" y="907358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01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872024" y="907358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05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837947" y="2683297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02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6918655" y="2683297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06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37947" y="6240994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b="1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04</a:t>
            </a:r>
            <a:endParaRPr lang="en-US" sz="2400" b="1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918655" y="6240994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08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9088" y="4462145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400" b="1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03</a:t>
            </a:r>
            <a:endParaRPr lang="en-US" sz="2400" b="1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484768" y="4462145"/>
            <a:ext cx="53075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07</a:t>
            </a:r>
            <a:endParaRPr lang="en-US" sz="2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59206" y="2673772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</a:rPr>
              <a:t>AI Engineer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87706" y="4452620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</a:rPr>
              <a:t>ML Scientist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5141784" y="4452620"/>
            <a:ext cx="2152484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Engineer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607518" y="1454943"/>
            <a:ext cx="2970955" cy="75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Builds and implements machine learning models into production systems.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710568" y="1454943"/>
            <a:ext cx="2970955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Interprets data to extract insights and support decision making.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3757200" y="3230882"/>
            <a:ext cx="2970955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Analyzes data and creates models to predict and extract insights.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559206" y="3230882"/>
            <a:ext cx="2970955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Develops comprehensive AI solutions and smart applications.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87706" y="5009730"/>
            <a:ext cx="2970955" cy="75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Develops and improves advanced machine learning algorithms and models.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323313" y="5009730"/>
            <a:ext cx="2970955" cy="49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Builds and maintains data pipelines and data storage structures.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559206" y="6231469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</a:rPr>
              <a:t>ML Researcher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3130756" y="6231469"/>
            <a:ext cx="359740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AI Product Manager</a:t>
            </a:r>
            <a:endParaRPr lang="en-US" sz="20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559206" y="6788579"/>
            <a:ext cx="2970955" cy="49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Focuses on academic and experimental research in machine learning.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3757200" y="6788579"/>
            <a:ext cx="2970955" cy="49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Connects business goals and AI teams to build a successful product.</a:t>
            </a:r>
            <a:endParaRPr lang="en-US" sz="14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pic>
        <p:nvPicPr>
          <p:cNvPr id="65" name="Picture 64" descr="A white line drawing of a person wearing a hard hat&#10;&#10;AI-generated content may be incorrect.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8" y="1247797"/>
            <a:ext cx="747104" cy="747104"/>
          </a:xfrm>
          <a:prstGeom prst="rect">
            <a:avLst/>
          </a:prstGeom>
        </p:spPr>
      </p:pic>
      <p:pic>
        <p:nvPicPr>
          <p:cNvPr id="67" name="Picture 66" descr="A cartoon of a child sitting at a computer&#10;&#10;AI-generated content may be incorrect.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45" y="3165377"/>
            <a:ext cx="5528756" cy="5528756"/>
          </a:xfrm>
          <a:prstGeom prst="rect">
            <a:avLst/>
          </a:prstGeom>
        </p:spPr>
      </p:pic>
      <p:pic>
        <p:nvPicPr>
          <p:cNvPr id="69" name="Picture 68" descr="A white line in a brain&#10;&#10;AI-generated content may be incorrect.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6" y="3188360"/>
            <a:ext cx="634921" cy="6349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95" y="4945724"/>
            <a:ext cx="609524" cy="609524"/>
          </a:xfrm>
          <a:prstGeom prst="rect">
            <a:avLst/>
          </a:prstGeom>
        </p:spPr>
      </p:pic>
      <p:pic>
        <p:nvPicPr>
          <p:cNvPr id="73" name="Picture 72" descr="A white line drawing of a graduation cap on a computer monitor&#10;&#10;AI-generated content may be incorrect.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53" y="6733616"/>
            <a:ext cx="634921" cy="634921"/>
          </a:xfrm>
          <a:prstGeom prst="rect">
            <a:avLst/>
          </a:prstGeom>
        </p:spPr>
      </p:pic>
      <p:pic>
        <p:nvPicPr>
          <p:cNvPr id="75" name="Picture 74" descr="A white logo with a triangle in the middle&#10;&#10;AI-generated content may be incorrect.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208" y="6758066"/>
            <a:ext cx="634921" cy="63492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87" y="1378491"/>
            <a:ext cx="591901" cy="5919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742" y="3133335"/>
            <a:ext cx="679385" cy="67938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610" y="4916624"/>
            <a:ext cx="663809" cy="663809"/>
          </a:xfrm>
          <a:prstGeom prst="rect">
            <a:avLst/>
          </a:prstGeom>
        </p:spPr>
      </p:pic>
      <p:sp>
        <p:nvSpPr>
          <p:cNvPr id="82" name="Freeform 6"/>
          <p:cNvSpPr/>
          <p:nvPr/>
        </p:nvSpPr>
        <p:spPr>
          <a:xfrm>
            <a:off x="6775206" y="7511026"/>
            <a:ext cx="4318081" cy="3211770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91768" y="9747260"/>
            <a:ext cx="4062940" cy="479811"/>
          </a:xfrm>
          <a:prstGeom prst="rect">
            <a:avLst/>
          </a:prstGeom>
        </p:spPr>
        <p:txBody>
          <a:bodyPr wrap="square" lIns="0" tIns="91440" rIns="0" bIns="9144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Created by: Omar Mohsen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3" name="Freeform 3"/>
          <p:cNvSpPr/>
          <p:nvPr/>
        </p:nvSpPr>
        <p:spPr>
          <a:xfrm rot="-5383116">
            <a:off x="17672209" y="4884319"/>
            <a:ext cx="764409" cy="463423"/>
          </a:xfrm>
          <a:custGeom>
            <a:avLst/>
            <a:gdLst/>
            <a:ahLst/>
            <a:cxnLst/>
            <a:rect l="l" t="t" r="r" b="b"/>
            <a:pathLst>
              <a:path w="764409" h="463423">
                <a:moveTo>
                  <a:pt x="0" y="0"/>
                </a:moveTo>
                <a:lnTo>
                  <a:pt x="764410" y="0"/>
                </a:lnTo>
                <a:lnTo>
                  <a:pt x="764410" y="463423"/>
                </a:lnTo>
                <a:lnTo>
                  <a:pt x="0" y="4634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358557" y="-191353"/>
            <a:ext cx="728665" cy="829206"/>
          </a:xfrm>
          <a:custGeom>
            <a:avLst/>
            <a:gdLst/>
            <a:ahLst/>
            <a:cxnLst/>
            <a:rect l="l" t="t" r="r" b="b"/>
            <a:pathLst>
              <a:path w="728665" h="829206">
                <a:moveTo>
                  <a:pt x="0" y="0"/>
                </a:moveTo>
                <a:lnTo>
                  <a:pt x="728665" y="0"/>
                </a:lnTo>
                <a:lnTo>
                  <a:pt x="728665" y="829205"/>
                </a:lnTo>
                <a:lnTo>
                  <a:pt x="0" y="829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037694" y="9802190"/>
            <a:ext cx="684098" cy="810782"/>
          </a:xfrm>
          <a:custGeom>
            <a:avLst/>
            <a:gdLst/>
            <a:ahLst/>
            <a:cxnLst/>
            <a:rect l="l" t="t" r="r" b="b"/>
            <a:pathLst>
              <a:path w="684098" h="810782">
                <a:moveTo>
                  <a:pt x="0" y="0"/>
                </a:moveTo>
                <a:lnTo>
                  <a:pt x="684098" y="0"/>
                </a:lnTo>
                <a:lnTo>
                  <a:pt x="684098" y="810782"/>
                </a:lnTo>
                <a:lnTo>
                  <a:pt x="0" y="810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47850" y="6814650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38165" y="6781800"/>
            <a:ext cx="4452220" cy="2476500"/>
            <a:chOff x="0" y="0"/>
            <a:chExt cx="1262530" cy="70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CF9DC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47850" y="3902809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838165" y="3902809"/>
            <a:ext cx="4452220" cy="2476500"/>
            <a:chOff x="0" y="0"/>
            <a:chExt cx="1262530" cy="7022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BF494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3047850" y="1134641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838165" y="1023818"/>
            <a:ext cx="4452220" cy="2476500"/>
            <a:chOff x="0" y="0"/>
            <a:chExt cx="1262530" cy="7022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D3D92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>
                <a:latin typeface="Rosario" panose="02000503040000020003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7749807" y="6814650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540122" y="6781800"/>
            <a:ext cx="4452220" cy="2476500"/>
            <a:chOff x="0" y="0"/>
            <a:chExt cx="1262530" cy="7022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67BB0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>
                <a:latin typeface="Rosario" panose="02000503040000020003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7749807" y="3902809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7540122" y="3902809"/>
            <a:ext cx="4452220" cy="2476500"/>
            <a:chOff x="0" y="0"/>
            <a:chExt cx="1262530" cy="7022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49BFB3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>
                <a:latin typeface="Rosario" panose="02000503040000020003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7413515" y="9364582"/>
            <a:ext cx="1266095" cy="1282122"/>
          </a:xfrm>
          <a:custGeom>
            <a:avLst/>
            <a:gdLst/>
            <a:ahLst/>
            <a:cxnLst/>
            <a:rect l="l" t="t" r="r" b="b"/>
            <a:pathLst>
              <a:path w="1266095" h="1282122">
                <a:moveTo>
                  <a:pt x="0" y="0"/>
                </a:moveTo>
                <a:lnTo>
                  <a:pt x="1266095" y="0"/>
                </a:lnTo>
                <a:lnTo>
                  <a:pt x="1266095" y="1282122"/>
                </a:lnTo>
                <a:lnTo>
                  <a:pt x="0" y="1282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-297044" y="-156339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8" name="Freeform 28"/>
          <p:cNvSpPr/>
          <p:nvPr/>
        </p:nvSpPr>
        <p:spPr>
          <a:xfrm rot="-9371063">
            <a:off x="-813223" y="9548832"/>
            <a:ext cx="2444475" cy="913623"/>
          </a:xfrm>
          <a:custGeom>
            <a:avLst/>
            <a:gdLst/>
            <a:ahLst/>
            <a:cxnLst/>
            <a:rect l="l" t="t" r="r" b="b"/>
            <a:pathLst>
              <a:path w="2444475" h="913623">
                <a:moveTo>
                  <a:pt x="0" y="0"/>
                </a:moveTo>
                <a:lnTo>
                  <a:pt x="2444475" y="0"/>
                </a:lnTo>
                <a:lnTo>
                  <a:pt x="2444475" y="913623"/>
                </a:lnTo>
                <a:lnTo>
                  <a:pt x="0" y="913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7688725" y="-188744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0" y="0"/>
                </a:lnTo>
                <a:lnTo>
                  <a:pt x="1198550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7510412" y="1257196"/>
            <a:ext cx="4032851" cy="3190993"/>
          </a:xfrm>
          <a:custGeom>
            <a:avLst/>
            <a:gdLst/>
            <a:ahLst/>
            <a:cxnLst/>
            <a:rect l="l" t="t" r="r" b="b"/>
            <a:pathLst>
              <a:path w="4032851" h="3190993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7540122" y="1023818"/>
            <a:ext cx="4452220" cy="2476500"/>
            <a:chOff x="0" y="0"/>
            <a:chExt cx="1262530" cy="7022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18B5D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69222" y="1339811"/>
            <a:ext cx="5768472" cy="430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5400" b="1" dirty="0">
                <a:solidFill>
                  <a:schemeClr val="bg1"/>
                </a:solidFill>
                <a:latin typeface="Rosario" panose="02000503040000020003" charset="0"/>
              </a:rPr>
              <a:t>ML Engineer</a:t>
            </a:r>
            <a:endParaRPr lang="en-US" sz="54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58" name="Freeform 58"/>
          <p:cNvSpPr/>
          <p:nvPr/>
        </p:nvSpPr>
        <p:spPr>
          <a:xfrm>
            <a:off x="16296499" y="5386413"/>
            <a:ext cx="685800" cy="689299"/>
          </a:xfrm>
          <a:custGeom>
            <a:avLst/>
            <a:gdLst/>
            <a:ahLst/>
            <a:cxnLst/>
            <a:rect l="l" t="t" r="r" b="b"/>
            <a:pathLst>
              <a:path w="685800" h="689299">
                <a:moveTo>
                  <a:pt x="0" y="0"/>
                </a:moveTo>
                <a:lnTo>
                  <a:pt x="685800" y="0"/>
                </a:lnTo>
                <a:lnTo>
                  <a:pt x="685800" y="689299"/>
                </a:lnTo>
                <a:lnTo>
                  <a:pt x="0" y="6892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742" t="-1421" r="-1872" b="-1668"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16296499" y="2520012"/>
            <a:ext cx="685800" cy="675188"/>
          </a:xfrm>
          <a:custGeom>
            <a:avLst/>
            <a:gdLst/>
            <a:ahLst/>
            <a:cxnLst/>
            <a:rect l="l" t="t" r="r" b="b"/>
            <a:pathLst>
              <a:path w="685800" h="675188">
                <a:moveTo>
                  <a:pt x="0" y="0"/>
                </a:moveTo>
                <a:lnTo>
                  <a:pt x="685800" y="0"/>
                </a:lnTo>
                <a:lnTo>
                  <a:pt x="685800" y="675188"/>
                </a:lnTo>
                <a:lnTo>
                  <a:pt x="0" y="67518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161" t="-2036" r="-1538" b="-2276"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60" name="Freeform 60"/>
          <p:cNvSpPr/>
          <p:nvPr/>
        </p:nvSpPr>
        <p:spPr>
          <a:xfrm>
            <a:off x="16296499" y="8242575"/>
            <a:ext cx="685800" cy="708033"/>
          </a:xfrm>
          <a:custGeom>
            <a:avLst/>
            <a:gdLst/>
            <a:ahLst/>
            <a:cxnLst/>
            <a:rect l="l" t="t" r="r" b="b"/>
            <a:pathLst>
              <a:path w="685800" h="708033">
                <a:moveTo>
                  <a:pt x="0" y="0"/>
                </a:moveTo>
                <a:lnTo>
                  <a:pt x="685800" y="0"/>
                </a:lnTo>
                <a:lnTo>
                  <a:pt x="685800" y="708033"/>
                </a:lnTo>
                <a:lnTo>
                  <a:pt x="0" y="70803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2575" t="-1412" r="-3409" b="-1244"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73" name="TextBox 37"/>
          <p:cNvSpPr txBox="1"/>
          <p:nvPr/>
        </p:nvSpPr>
        <p:spPr>
          <a:xfrm>
            <a:off x="9069069" y="4481973"/>
            <a:ext cx="3389109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Skills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4" name="TextBox 38"/>
          <p:cNvSpPr txBox="1"/>
          <p:nvPr/>
        </p:nvSpPr>
        <p:spPr>
          <a:xfrm>
            <a:off x="7827344" y="5011776"/>
            <a:ext cx="300459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TensorFlow / </a:t>
            </a:r>
            <a:endParaRPr lang="en-US" sz="3600" dirty="0">
              <a:solidFill>
                <a:srgbClr val="FFFFFF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  <a:p>
            <a:r>
              <a:rPr lang="en-US" sz="3600" dirty="0" err="1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PyTorch</a:t>
            </a:r>
            <a:endParaRPr lang="en-US" sz="3600" dirty="0">
              <a:solidFill>
                <a:srgbClr val="FFFFFF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63" y="5528477"/>
            <a:ext cx="609524" cy="6095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29" y="4851775"/>
            <a:ext cx="609524" cy="609524"/>
          </a:xfrm>
          <a:prstGeom prst="rect">
            <a:avLst/>
          </a:prstGeom>
        </p:spPr>
      </p:pic>
      <p:pic>
        <p:nvPicPr>
          <p:cNvPr id="80" name="Picture 79" descr="A white snake logo on a black background&#10;&#10;AI-generated content may be incorrect.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777" y="2009156"/>
            <a:ext cx="634921" cy="634921"/>
          </a:xfrm>
          <a:prstGeom prst="rect">
            <a:avLst/>
          </a:prstGeom>
        </p:spPr>
      </p:pic>
      <p:sp>
        <p:nvSpPr>
          <p:cNvPr id="81" name="TextBox 37"/>
          <p:cNvSpPr txBox="1"/>
          <p:nvPr/>
        </p:nvSpPr>
        <p:spPr>
          <a:xfrm>
            <a:off x="9026346" y="7177136"/>
            <a:ext cx="3389109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Skills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64" y="2738992"/>
            <a:ext cx="653806" cy="653806"/>
          </a:xfrm>
          <a:prstGeom prst="rect">
            <a:avLst/>
          </a:prstGeom>
        </p:spPr>
      </p:pic>
      <p:sp>
        <p:nvSpPr>
          <p:cNvPr id="84" name="TextBox 38"/>
          <p:cNvSpPr txBox="1"/>
          <p:nvPr/>
        </p:nvSpPr>
        <p:spPr>
          <a:xfrm>
            <a:off x="7749807" y="7822828"/>
            <a:ext cx="448269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Rosario" panose="02000503040000020003" charset="0"/>
              </a:rPr>
              <a:t>MLOps</a:t>
            </a:r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</a:rPr>
              <a:t> 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</a:rPr>
              <a:t>(Docker, CI/CD)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</p:txBody>
      </p:sp>
      <p:pic>
        <p:nvPicPr>
          <p:cNvPr id="89" name="Picture 88" descr="A diagram of a computer system&#10;&#10;AI-generated content may be incorrect."/>
          <p:cNvPicPr>
            <a:picLocks noChangeAspect="1"/>
          </p:cNvPicPr>
          <p:nvPr/>
        </p:nvPicPr>
        <p:blipFill>
          <a:blip r:embed="rId2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37417" y1="29618" x2="37417" y2="29618"/>
                        <a14:foregroundMark x1="18250" y1="42516" x2="18250" y2="42516"/>
                        <a14:foregroundMark x1="26250" y1="78981" x2="26250" y2="78981"/>
                        <a14:foregroundMark x1="40333" y1="72134" x2="40333" y2="72134"/>
                        <a14:foregroundMark x1="30917" y1="73089" x2="30917" y2="73089"/>
                        <a14:foregroundMark x1="23250" y1="67197" x2="24667" y2="68471"/>
                        <a14:foregroundMark x1="50417" y1="56847" x2="50417" y2="56847"/>
                        <a14:foregroundMark x1="61250" y1="71338" x2="61250" y2="71338"/>
                        <a14:foregroundMark x1="78750" y1="72611" x2="78750" y2="72611"/>
                        <a14:foregroundMark x1="72667" y1="25637" x2="72667" y2="25637"/>
                        <a14:foregroundMark x1="39583" y1="69904" x2="39583" y2="69904"/>
                        <a14:foregroundMark x1="63167" y1="52548" x2="63167" y2="52548"/>
                        <a14:foregroundMark x1="69833" y1="52389" x2="69833" y2="52389"/>
                        <a14:foregroundMark x1="36000" y1="52548" x2="36000" y2="52548"/>
                        <a14:foregroundMark x1="29417" y1="54618" x2="29417" y2="5461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55" y="7404132"/>
            <a:ext cx="1210859" cy="633683"/>
          </a:xfrm>
          <a:prstGeom prst="rect">
            <a:avLst/>
          </a:prstGeom>
        </p:spPr>
      </p:pic>
      <p:pic>
        <p:nvPicPr>
          <p:cNvPr id="91" name="Picture 90" descr="A white line drawing of a ship&#10;&#10;AI-generated content may be incorrect.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48" y="7970342"/>
            <a:ext cx="930198" cy="930198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3197935" y="1927181"/>
            <a:ext cx="3468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</a:rPr>
              <a:t>Designing and packaging machine learning models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156160" y="4833629"/>
            <a:ext cx="3468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</a:rPr>
              <a:t>Optimizing performance and reducing latency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144814" y="7720973"/>
            <a:ext cx="3468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</a:rPr>
              <a:t>Integrating models into production systems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20880" y1="25565" x2="20880" y2="25565"/>
                        <a14:foregroundMark x1="25323" y1="21123" x2="25323" y2="21123"/>
                        <a14:foregroundMark x1="29120" y1="24677" x2="29120" y2="24677"/>
                        <a14:foregroundMark x1="26656" y1="23788" x2="26656" y2="23788"/>
                        <a14:foregroundMark x1="22658" y1="38651" x2="22658" y2="38651"/>
                        <a14:foregroundMark x1="23788" y1="38207" x2="23788" y2="3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0" y="2603164"/>
            <a:ext cx="5716270" cy="5716270"/>
          </a:xfrm>
          <a:prstGeom prst="rect">
            <a:avLst/>
          </a:prstGeom>
        </p:spPr>
      </p:pic>
      <p:sp>
        <p:nvSpPr>
          <p:cNvPr id="108" name="TextBox 37"/>
          <p:cNvSpPr txBox="1"/>
          <p:nvPr/>
        </p:nvSpPr>
        <p:spPr>
          <a:xfrm>
            <a:off x="14241256" y="1188517"/>
            <a:ext cx="16460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Tasks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09" name="TextBox 37"/>
          <p:cNvSpPr txBox="1"/>
          <p:nvPr/>
        </p:nvSpPr>
        <p:spPr>
          <a:xfrm>
            <a:off x="14297387" y="6904322"/>
            <a:ext cx="16460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Tasks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10" name="TextBox 37"/>
          <p:cNvSpPr txBox="1"/>
          <p:nvPr/>
        </p:nvSpPr>
        <p:spPr>
          <a:xfrm>
            <a:off x="14105922" y="4065791"/>
            <a:ext cx="16460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Tasks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11" name="TextBox 37"/>
          <p:cNvSpPr txBox="1"/>
          <p:nvPr/>
        </p:nvSpPr>
        <p:spPr>
          <a:xfrm>
            <a:off x="9018597" y="1201451"/>
            <a:ext cx="193676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dirty="0">
                <a:latin typeface="Rosario" panose="02000503040000020003" charset="0"/>
              </a:rPr>
              <a:t>Skills</a:t>
            </a:r>
            <a:endParaRPr lang="en-US" sz="4800" b="1" dirty="0">
              <a:solidFill>
                <a:srgbClr val="FFFFFF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12" name="TextBox 38"/>
          <p:cNvSpPr txBox="1"/>
          <p:nvPr/>
        </p:nvSpPr>
        <p:spPr>
          <a:xfrm>
            <a:off x="7827344" y="1778983"/>
            <a:ext cx="371568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Python</a:t>
            </a:r>
            <a:b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</a:br>
            <a: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Data </a:t>
            </a:r>
            <a:endParaRPr lang="en-US" sz="3600" dirty="0">
              <a:solidFill>
                <a:srgbClr val="FFFFFF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  <a:p>
            <a: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preprocessing</a:t>
            </a:r>
            <a:endParaRPr lang="en-US" sz="3600" dirty="0">
              <a:solidFill>
                <a:srgbClr val="FFFFFF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8" grpId="0" animBg="1"/>
      <p:bldP spid="59" grpId="0" animBg="1"/>
      <p:bldP spid="60" grpId="0" animBg="1"/>
      <p:bldP spid="73" grpId="0"/>
      <p:bldP spid="74" grpId="0"/>
      <p:bldP spid="81" grpId="0"/>
      <p:bldP spid="84" grpId="0"/>
      <p:bldP spid="95" grpId="0"/>
      <p:bldP spid="96" grpId="0"/>
      <p:bldP spid="97" grpId="0"/>
      <p:bldP spid="108" grpId="0"/>
      <p:bldP spid="109" grpId="0"/>
      <p:bldP spid="110" grpId="0"/>
      <p:bldP spid="111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2"/>
          <p:cNvSpPr/>
          <p:nvPr/>
        </p:nvSpPr>
        <p:spPr>
          <a:xfrm>
            <a:off x="-20664" y="-73041"/>
            <a:ext cx="18506199" cy="1043308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2" name="Freeform 2"/>
          <p:cNvSpPr/>
          <p:nvPr/>
        </p:nvSpPr>
        <p:spPr>
          <a:xfrm rot="-10800000">
            <a:off x="5990687" y="2109852"/>
            <a:ext cx="4128382" cy="5908239"/>
          </a:xfrm>
          <a:custGeom>
            <a:avLst/>
            <a:gdLst/>
            <a:ahLst/>
            <a:cxnLst/>
            <a:rect l="l" t="t" r="r" b="b"/>
            <a:pathLst>
              <a:path w="4128382" h="5908239">
                <a:moveTo>
                  <a:pt x="0" y="0"/>
                </a:moveTo>
                <a:lnTo>
                  <a:pt x="4128382" y="0"/>
                </a:lnTo>
                <a:lnTo>
                  <a:pt x="4128382" y="5908240"/>
                </a:lnTo>
                <a:lnTo>
                  <a:pt x="0" y="590824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3" name="Freeform 3"/>
          <p:cNvSpPr/>
          <p:nvPr/>
        </p:nvSpPr>
        <p:spPr>
          <a:xfrm rot="-10800000" flipH="1">
            <a:off x="7768574" y="2109852"/>
            <a:ext cx="4128382" cy="5908239"/>
          </a:xfrm>
          <a:custGeom>
            <a:avLst/>
            <a:gdLst/>
            <a:ahLst/>
            <a:cxnLst/>
            <a:rect l="l" t="t" r="r" b="b"/>
            <a:pathLst>
              <a:path w="4128382" h="5908239">
                <a:moveTo>
                  <a:pt x="4128382" y="0"/>
                </a:moveTo>
                <a:lnTo>
                  <a:pt x="0" y="0"/>
                </a:lnTo>
                <a:lnTo>
                  <a:pt x="0" y="5908240"/>
                </a:lnTo>
                <a:lnTo>
                  <a:pt x="4128382" y="5908240"/>
                </a:lnTo>
                <a:lnTo>
                  <a:pt x="41283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7974226">
            <a:off x="9622627" y="2025416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10468371">
            <a:off x="7878764" y="1843317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10216402">
            <a:off x="8857779" y="1799813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8226195">
            <a:off x="7100242" y="2017689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0"/>
            <a:ext cx="824582" cy="628744"/>
          </a:xfrm>
          <a:custGeom>
            <a:avLst/>
            <a:gdLst/>
            <a:ahLst/>
            <a:cxnLst/>
            <a:rect l="l" t="t" r="r" b="b"/>
            <a:pathLst>
              <a:path w="824582" h="628744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7463418" y="9658256"/>
            <a:ext cx="824582" cy="628744"/>
          </a:xfrm>
          <a:custGeom>
            <a:avLst/>
            <a:gdLst/>
            <a:ahLst/>
            <a:cxnLst/>
            <a:rect l="l" t="t" r="r" b="b"/>
            <a:pathLst>
              <a:path w="824582" h="628744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-208471" y="9543261"/>
            <a:ext cx="754613" cy="858735"/>
          </a:xfrm>
          <a:custGeom>
            <a:avLst/>
            <a:gdLst/>
            <a:ahLst/>
            <a:cxnLst/>
            <a:rect l="l" t="t" r="r" b="b"/>
            <a:pathLst>
              <a:path w="754613" h="858735">
                <a:moveTo>
                  <a:pt x="0" y="0"/>
                </a:moveTo>
                <a:lnTo>
                  <a:pt x="754613" y="0"/>
                </a:lnTo>
                <a:lnTo>
                  <a:pt x="754613" y="858734"/>
                </a:lnTo>
                <a:lnTo>
                  <a:pt x="0" y="858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7875709" y="-94013"/>
            <a:ext cx="609826" cy="722757"/>
          </a:xfrm>
          <a:custGeom>
            <a:avLst/>
            <a:gdLst/>
            <a:ahLst/>
            <a:cxnLst/>
            <a:rect l="l" t="t" r="r" b="b"/>
            <a:pathLst>
              <a:path w="609826" h="722757">
                <a:moveTo>
                  <a:pt x="0" y="0"/>
                </a:moveTo>
                <a:lnTo>
                  <a:pt x="609826" y="0"/>
                </a:lnTo>
                <a:lnTo>
                  <a:pt x="609826" y="722757"/>
                </a:lnTo>
                <a:lnTo>
                  <a:pt x="0" y="7227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4" name="Freeform 24"/>
          <p:cNvSpPr/>
          <p:nvPr/>
        </p:nvSpPr>
        <p:spPr>
          <a:xfrm rot="5400000">
            <a:off x="17797907" y="5199558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5" name="Freeform 25"/>
          <p:cNvSpPr/>
          <p:nvPr/>
        </p:nvSpPr>
        <p:spPr>
          <a:xfrm rot="5400000">
            <a:off x="-120139" y="6832217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8263845" y="4430466"/>
            <a:ext cx="1517094" cy="1426069"/>
          </a:xfrm>
          <a:custGeom>
            <a:avLst/>
            <a:gdLst/>
            <a:ahLst/>
            <a:cxnLst/>
            <a:rect l="l" t="t" r="r" b="b"/>
            <a:pathLst>
              <a:path w="1517094" h="1426069">
                <a:moveTo>
                  <a:pt x="0" y="0"/>
                </a:moveTo>
                <a:lnTo>
                  <a:pt x="1517095" y="0"/>
                </a:lnTo>
                <a:lnTo>
                  <a:pt x="1517095" y="1426068"/>
                </a:lnTo>
                <a:lnTo>
                  <a:pt x="0" y="14260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474061" y="2412182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15844" y="6358823"/>
            <a:ext cx="4016937" cy="883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Computer Vision 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 algn="r">
              <a:lnSpc>
                <a:spcPts val="2240"/>
              </a:lnSpc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NLP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92111" y="8944996"/>
            <a:ext cx="5078366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</a:rPr>
              <a:t>Cloud (AWS/GCP/Azure)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</a:endParaRPr>
          </a:p>
          <a:p>
            <a:pPr lvl="0" algn="r">
              <a:lnSpc>
                <a:spcPts val="2240"/>
              </a:lnSpc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Rosario" panose="02000503040000020003" charset="0"/>
              </a:rPr>
              <a:t>APIs</a:t>
            </a:r>
            <a:endParaRPr lang="en-US" sz="36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95718" y="8722844"/>
            <a:ext cx="532053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Handling production constraints 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like scalability and security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410038" y="6132968"/>
            <a:ext cx="4734962" cy="295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Designing inference systems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377736" y="3208459"/>
            <a:ext cx="3538512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Building AI services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and APIs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224663" y="837944"/>
            <a:ext cx="9026109" cy="42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</a:rPr>
              <a:t>AI Engineer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1267090" y="5475987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2886320" y="8078549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7" name="TextBox 38"/>
          <p:cNvSpPr txBox="1"/>
          <p:nvPr/>
        </p:nvSpPr>
        <p:spPr>
          <a:xfrm>
            <a:off x="2597696" y="3335418"/>
            <a:ext cx="2770581" cy="62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5"/>
              </a:lnSpc>
            </a:pPr>
            <a: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  <a:t>Python</a:t>
            </a:r>
            <a:br>
              <a:rPr lang="en-US" sz="3600" dirty="0">
                <a:solidFill>
                  <a:srgbClr val="FFFFFF"/>
                </a:solidFill>
                <a:latin typeface="Rosario" panose="02000503040000020003" charset="0"/>
                <a:ea typeface="Rosario" panose="02000503040000020003"/>
                <a:cs typeface="Rosario" panose="02000503040000020003"/>
                <a:sym typeface="Rosario" panose="02000503040000020003"/>
              </a:rPr>
            </a:br>
            <a:endParaRPr lang="en-US" sz="3600" dirty="0">
              <a:solidFill>
                <a:srgbClr val="FFFFFF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</p:txBody>
      </p:sp>
      <p:sp>
        <p:nvSpPr>
          <p:cNvPr id="48" name="TextBox 29"/>
          <p:cNvSpPr txBox="1"/>
          <p:nvPr/>
        </p:nvSpPr>
        <p:spPr>
          <a:xfrm>
            <a:off x="1442554" y="2515989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9422256" y="5404147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50" name="TextBox 29"/>
          <p:cNvSpPr txBox="1"/>
          <p:nvPr/>
        </p:nvSpPr>
        <p:spPr>
          <a:xfrm>
            <a:off x="7667723" y="8117260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51" name="Picture 50" descr="A white snake logo on a black background&#10;&#10;AI-generated content may be incorrect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55" y="3865378"/>
            <a:ext cx="634921" cy="6349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74" y="5488591"/>
            <a:ext cx="798889" cy="798889"/>
          </a:xfrm>
          <a:prstGeom prst="rect">
            <a:avLst/>
          </a:prstGeom>
        </p:spPr>
      </p:pic>
      <p:pic>
        <p:nvPicPr>
          <p:cNvPr id="57" name="Picture 56" descr="A cloud computing logo with a stack of coins&#10;&#10;AI-generated content may be incorrect.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72" y="6490629"/>
            <a:ext cx="1070011" cy="1070011"/>
          </a:xfrm>
          <a:prstGeom prst="rect">
            <a:avLst/>
          </a:prstGeom>
        </p:spPr>
      </p:pic>
      <p:pic>
        <p:nvPicPr>
          <p:cNvPr id="59" name="Picture 58" descr="A white line in a brain&#10;&#10;AI-generated content may be incorrect.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497" y="5475987"/>
            <a:ext cx="854752" cy="854752"/>
          </a:xfrm>
          <a:prstGeom prst="rect">
            <a:avLst/>
          </a:prstGeom>
        </p:spPr>
      </p:pic>
      <p:pic>
        <p:nvPicPr>
          <p:cNvPr id="61" name="Picture 60" descr="A white line drawing of a person wearing a hard hat&#10;&#10;AI-generated content may be incorrect.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16" y="3680978"/>
            <a:ext cx="941055" cy="941055"/>
          </a:xfrm>
          <a:prstGeom prst="rect">
            <a:avLst/>
          </a:prstGeom>
        </p:spPr>
      </p:pic>
      <p:sp>
        <p:nvSpPr>
          <p:cNvPr id="64" name="Freeform 60"/>
          <p:cNvSpPr/>
          <p:nvPr/>
        </p:nvSpPr>
        <p:spPr>
          <a:xfrm>
            <a:off x="9503766" y="6736519"/>
            <a:ext cx="685800" cy="708033"/>
          </a:xfrm>
          <a:custGeom>
            <a:avLst/>
            <a:gdLst/>
            <a:ahLst/>
            <a:cxnLst/>
            <a:rect l="l" t="t" r="r" b="b"/>
            <a:pathLst>
              <a:path w="685800" h="708033">
                <a:moveTo>
                  <a:pt x="0" y="0"/>
                </a:moveTo>
                <a:lnTo>
                  <a:pt x="685800" y="0"/>
                </a:lnTo>
                <a:lnTo>
                  <a:pt x="685800" y="708033"/>
                </a:lnTo>
                <a:lnTo>
                  <a:pt x="0" y="7080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2575" t="-1412" r="-3409" b="-1244"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  <p:bldP spid="38" grpId="0"/>
      <p:bldP spid="40" grpId="0"/>
      <p:bldP spid="41" grpId="0"/>
      <p:bldP spid="44" grpId="0"/>
      <p:bldP spid="45" grpId="0"/>
      <p:bldP spid="47" grpId="0"/>
      <p:bldP spid="48" grpId="0"/>
      <p:bldP spid="49" grpId="0"/>
      <p:bldP spid="50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sz="2000" dirty="0">
              <a:latin typeface="Rosario" panose="02000503040000020003" charset="0"/>
            </a:endParaRPr>
          </a:p>
        </p:txBody>
      </p:sp>
      <p:sp>
        <p:nvSpPr>
          <p:cNvPr id="3" name="Freeform 3"/>
          <p:cNvSpPr/>
          <p:nvPr/>
        </p:nvSpPr>
        <p:spPr>
          <a:xfrm flipV="1">
            <a:off x="2367743" y="2327273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V="1">
            <a:off x="2367743" y="6145430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flipV="1">
            <a:off x="7476135" y="2327273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30" y="1355141"/>
                </a:lnTo>
                <a:lnTo>
                  <a:pt x="3335730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7476135" y="6145430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30" y="1355140"/>
                </a:lnTo>
                <a:lnTo>
                  <a:pt x="3335730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12584528" y="2327273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2584528" y="6145430"/>
            <a:ext cx="3335729" cy="1355140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514350" y="0"/>
            <a:ext cx="1028700" cy="942546"/>
          </a:xfrm>
          <a:custGeom>
            <a:avLst/>
            <a:gdLst/>
            <a:ahLst/>
            <a:cxnLst/>
            <a:rect l="l" t="t" r="r" b="b"/>
            <a:pathLst>
              <a:path w="1028700" h="942546">
                <a:moveTo>
                  <a:pt x="0" y="0"/>
                </a:moveTo>
                <a:lnTo>
                  <a:pt x="1028700" y="0"/>
                </a:lnTo>
                <a:lnTo>
                  <a:pt x="1028700" y="942546"/>
                </a:lnTo>
                <a:lnTo>
                  <a:pt x="0" y="942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773650" y="9350867"/>
            <a:ext cx="1028700" cy="942546"/>
          </a:xfrm>
          <a:custGeom>
            <a:avLst/>
            <a:gdLst/>
            <a:ahLst/>
            <a:cxnLst/>
            <a:rect l="l" t="t" r="r" b="b"/>
            <a:pathLst>
              <a:path w="1028700" h="942546">
                <a:moveTo>
                  <a:pt x="0" y="0"/>
                </a:moveTo>
                <a:lnTo>
                  <a:pt x="1028700" y="0"/>
                </a:lnTo>
                <a:lnTo>
                  <a:pt x="1028700" y="942546"/>
                </a:lnTo>
                <a:lnTo>
                  <a:pt x="0" y="942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487316" y="-231121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89735" y="9605958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166149" y="1114425"/>
            <a:ext cx="9955702" cy="42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Canva Sans Bold" panose="020B0803030501040103" charset="0"/>
              </a:rPr>
              <a:t>ML Scientist</a:t>
            </a:r>
            <a:endParaRPr lang="en-US" sz="4800" b="1" dirty="0">
              <a:solidFill>
                <a:schemeClr val="bg1"/>
              </a:solidFill>
              <a:latin typeface="Canva Sans Bold" panose="020B08030305010401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6076" y="3902435"/>
            <a:ext cx="4137395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09617" y="4467002"/>
            <a:ext cx="3335729" cy="29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Research methods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67743" y="7755885"/>
            <a:ext cx="3335729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77440" y="8412480"/>
            <a:ext cx="4168610" cy="1046440"/>
          </a:xfrm>
          <a:prstGeom prst="rect">
            <a:avLst/>
          </a:prstGeom>
        </p:spPr>
        <p:txBody>
          <a:bodyPr wrap="square" lIns="0" tIns="91440" rIns="0" bIns="9144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Designing new 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research experiments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36067" y="3902435"/>
            <a:ext cx="3335729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91058" y="4538532"/>
            <a:ext cx="333572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Deep Learning theory 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 algn="r">
              <a:spcBef>
                <a:spcPct val="0"/>
              </a:spcBef>
            </a:pPr>
            <a:r>
              <a:rPr lang="en-US" sz="2800" dirty="0" err="1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PyTorch</a:t>
            </a: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/TensorFlow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76135" y="7755885"/>
            <a:ext cx="3335729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476135" y="8590704"/>
            <a:ext cx="56302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Writing academic papers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 and reports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584528" y="3937728"/>
            <a:ext cx="3335729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584528" y="4623970"/>
            <a:ext cx="3335729" cy="29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</a:rPr>
              <a:t>Math &amp; statistics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84528" y="7755885"/>
            <a:ext cx="3335729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110660" y="8401233"/>
            <a:ext cx="518912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Testing and 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validating theoretical models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3" name="Picture 42" descr="A white line drawing of a graduation cap on a computer monitor&#10;&#10;AI-generated content may be incorrect.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78" y="2547295"/>
            <a:ext cx="866679" cy="866679"/>
          </a:xfrm>
          <a:prstGeom prst="rect">
            <a:avLst/>
          </a:prstGeom>
        </p:spPr>
      </p:pic>
      <p:pic>
        <p:nvPicPr>
          <p:cNvPr id="44" name="Picture 43" descr="A white line in a brain&#10;&#10;AI-generated content may be incorrect.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79" y="2581186"/>
            <a:ext cx="840059" cy="840059"/>
          </a:xfrm>
          <a:prstGeom prst="rect">
            <a:avLst/>
          </a:prstGeom>
        </p:spPr>
      </p:pic>
      <p:pic>
        <p:nvPicPr>
          <p:cNvPr id="46" name="Picture 45" descr="A black and white calculator&#10;&#10;AI-generated content may be incorrect.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54" y="2547295"/>
            <a:ext cx="949873" cy="949873"/>
          </a:xfrm>
          <a:prstGeom prst="rect">
            <a:avLst/>
          </a:prstGeom>
        </p:spPr>
      </p:pic>
      <p:pic>
        <p:nvPicPr>
          <p:cNvPr id="48" name="Picture 47" descr="A white line with a magnifying glass and a document&#10;&#10;AI-generated content may be incorrect.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78" y="6438855"/>
            <a:ext cx="866679" cy="866679"/>
          </a:xfrm>
          <a:prstGeom prst="rect">
            <a:avLst/>
          </a:prstGeom>
        </p:spPr>
      </p:pic>
      <p:pic>
        <p:nvPicPr>
          <p:cNvPr id="50" name="Picture 49" descr="A white line on a black background&#10;&#10;AI-generated content may be incorrect.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84" y="6352590"/>
            <a:ext cx="826954" cy="826954"/>
          </a:xfrm>
          <a:prstGeom prst="rect">
            <a:avLst/>
          </a:prstGeom>
        </p:spPr>
      </p:pic>
      <p:pic>
        <p:nvPicPr>
          <p:cNvPr id="52" name="Picture 51" descr="A white line drawing of a clipboard&#10;&#10;AI-generated content may be incorrect.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298" y="6295226"/>
            <a:ext cx="1015873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6384599" y="9775103"/>
            <a:ext cx="1028700" cy="1197904"/>
          </a:xfrm>
          <a:custGeom>
            <a:avLst/>
            <a:gdLst/>
            <a:ahLst/>
            <a:cxnLst/>
            <a:rect l="l" t="t" r="r" b="b"/>
            <a:pathLst>
              <a:path w="1028700" h="1197904">
                <a:moveTo>
                  <a:pt x="0" y="0"/>
                </a:moveTo>
                <a:lnTo>
                  <a:pt x="1028700" y="0"/>
                </a:lnTo>
                <a:lnTo>
                  <a:pt x="1028700" y="1197903"/>
                </a:lnTo>
                <a:lnTo>
                  <a:pt x="0" y="119790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2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262688" y="3223781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5553170" y="3223781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262688" y="5801307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5553170" y="5630380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1288629" y="0"/>
                </a:moveTo>
                <a:lnTo>
                  <a:pt x="0" y="0"/>
                </a:lnTo>
                <a:lnTo>
                  <a:pt x="0" y="126478"/>
                </a:lnTo>
                <a:lnTo>
                  <a:pt x="1288629" y="126478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262688" y="7623758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5553170" y="7750237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247548" y="2820668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9304948" y="2820668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1529115" y="0"/>
                </a:moveTo>
                <a:lnTo>
                  <a:pt x="0" y="0"/>
                </a:lnTo>
                <a:lnTo>
                  <a:pt x="0" y="1954141"/>
                </a:lnTo>
                <a:lnTo>
                  <a:pt x="1529115" y="1954141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7247548" y="7304159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9304948" y="7304159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1529115" y="0"/>
                </a:moveTo>
                <a:lnTo>
                  <a:pt x="0" y="0"/>
                </a:lnTo>
                <a:lnTo>
                  <a:pt x="0" y="1954141"/>
                </a:lnTo>
                <a:lnTo>
                  <a:pt x="1529115" y="1954141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7247548" y="5062414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1529115" y="0"/>
                </a:moveTo>
                <a:lnTo>
                  <a:pt x="0" y="0"/>
                </a:lnTo>
                <a:lnTo>
                  <a:pt x="0" y="1954140"/>
                </a:lnTo>
                <a:lnTo>
                  <a:pt x="1529115" y="1954140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304948" y="5062414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0"/>
                </a:lnTo>
                <a:lnTo>
                  <a:pt x="0" y="19541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839465">
            <a:off x="-661159" y="-391631"/>
            <a:ext cx="1322318" cy="1401132"/>
          </a:xfrm>
          <a:custGeom>
            <a:avLst/>
            <a:gdLst/>
            <a:ahLst/>
            <a:cxnLst/>
            <a:rect l="l" t="t" r="r" b="b"/>
            <a:pathLst>
              <a:path w="1322318" h="1401132">
                <a:moveTo>
                  <a:pt x="0" y="0"/>
                </a:moveTo>
                <a:lnTo>
                  <a:pt x="1322318" y="0"/>
                </a:lnTo>
                <a:lnTo>
                  <a:pt x="1322318" y="1401132"/>
                </a:lnTo>
                <a:lnTo>
                  <a:pt x="0" y="14011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261954">
            <a:off x="17588472" y="9464287"/>
            <a:ext cx="1666253" cy="1645425"/>
          </a:xfrm>
          <a:custGeom>
            <a:avLst/>
            <a:gdLst/>
            <a:ahLst/>
            <a:cxnLst/>
            <a:rect l="l" t="t" r="r" b="b"/>
            <a:pathLst>
              <a:path w="1666253" h="1645425">
                <a:moveTo>
                  <a:pt x="0" y="0"/>
                </a:moveTo>
                <a:lnTo>
                  <a:pt x="1666253" y="0"/>
                </a:lnTo>
                <a:lnTo>
                  <a:pt x="1666253" y="1645426"/>
                </a:lnTo>
                <a:lnTo>
                  <a:pt x="0" y="1645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484748" y="-219176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337899" y="9473843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0" y="0"/>
                </a:lnTo>
                <a:lnTo>
                  <a:pt x="1198550" y="1056222"/>
                </a:lnTo>
                <a:lnTo>
                  <a:pt x="0" y="10562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28700" y="2658028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982576" y="3215583"/>
            <a:ext cx="39338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Innovating new methods and algorithms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73085" y="3215583"/>
            <a:ext cx="3251460" cy="29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Scientific research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982576" y="5686475"/>
            <a:ext cx="450217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Running detailed experiments and comparisons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19200" y="5686475"/>
            <a:ext cx="3905345" cy="295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Advanced ML algorithms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982576" y="8138160"/>
            <a:ext cx="42767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-15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Publishing results in conferences or journals</a:t>
            </a:r>
            <a:endParaRPr lang="en-US" sz="2800" spc="-15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22311" y="8156757"/>
            <a:ext cx="430223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paper writing &amp; experiment design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261311" y="995003"/>
            <a:ext cx="9603778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</a:rPr>
              <a:t>ML Researcher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14"/>
          <p:cNvSpPr txBox="1"/>
          <p:nvPr/>
        </p:nvSpPr>
        <p:spPr>
          <a:xfrm>
            <a:off x="2499460" y="5150934"/>
            <a:ext cx="4137395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2499460" y="7668160"/>
            <a:ext cx="4137395" cy="44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b="1" dirty="0">
              <a:solidFill>
                <a:schemeClr val="bg1"/>
              </a:solidFill>
              <a:latin typeface="Lora" pitchFamily="2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3" name="TextBox 21"/>
          <p:cNvSpPr txBox="1"/>
          <p:nvPr/>
        </p:nvSpPr>
        <p:spPr>
          <a:xfrm>
            <a:off x="12982576" y="2749507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12982574" y="5198808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5" name="TextBox 21"/>
          <p:cNvSpPr txBox="1"/>
          <p:nvPr/>
        </p:nvSpPr>
        <p:spPr>
          <a:xfrm>
            <a:off x="12982574" y="7745691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74" y="3389014"/>
            <a:ext cx="815671" cy="815671"/>
          </a:xfrm>
          <a:prstGeom prst="rect">
            <a:avLst/>
          </a:prstGeom>
        </p:spPr>
      </p:pic>
      <p:pic>
        <p:nvPicPr>
          <p:cNvPr id="49" name="Picture 48" descr="A white gear with a magnifying glass&#10;&#10;AI-generated content may be incorrect.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16" y="5594582"/>
            <a:ext cx="761486" cy="761486"/>
          </a:xfrm>
          <a:prstGeom prst="rect">
            <a:avLst/>
          </a:prstGeom>
        </p:spPr>
      </p:pic>
      <p:pic>
        <p:nvPicPr>
          <p:cNvPr id="51" name="Picture 50" descr="A white pencil and ruler&#10;&#10;AI-generated content may be incorrect.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78" y="7889984"/>
            <a:ext cx="852998" cy="852998"/>
          </a:xfrm>
          <a:prstGeom prst="rect">
            <a:avLst/>
          </a:prstGeom>
        </p:spPr>
      </p:pic>
      <p:pic>
        <p:nvPicPr>
          <p:cNvPr id="53" name="Picture 52" descr="A white line drawing of a head with a light bulb inside&#10;&#10;AI-generated content may be incorrect.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44" y="3365910"/>
            <a:ext cx="812698" cy="812698"/>
          </a:xfrm>
          <a:prstGeom prst="rect">
            <a:avLst/>
          </a:prstGeom>
        </p:spPr>
      </p:pic>
      <p:pic>
        <p:nvPicPr>
          <p:cNvPr id="55" name="Picture 54" descr="A white and black logo&#10;&#10;AI-generated content may be incorrect.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85" y="5549849"/>
            <a:ext cx="927128" cy="927128"/>
          </a:xfrm>
          <a:prstGeom prst="rect">
            <a:avLst/>
          </a:prstGeom>
        </p:spPr>
      </p:pic>
      <p:pic>
        <p:nvPicPr>
          <p:cNvPr id="57" name="Picture 56" descr="A group of people in a circle&#10;&#10;AI-generated content may be incorrect.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44" y="7859742"/>
            <a:ext cx="861701" cy="86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2268" y="3148754"/>
            <a:ext cx="3987616" cy="2809672"/>
            <a:chOff x="0" y="0"/>
            <a:chExt cx="1404462" cy="1135747"/>
          </a:xfrm>
          <a:solidFill>
            <a:srgbClr val="18B5D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97285" y="2972541"/>
            <a:ext cx="3692341" cy="2985885"/>
            <a:chOff x="0" y="0"/>
            <a:chExt cx="1404462" cy="1135747"/>
          </a:xfrm>
          <a:solidFill>
            <a:srgbClr val="67BB0F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4159" y="3759047"/>
            <a:ext cx="3327119" cy="869978"/>
            <a:chOff x="39040" y="287280"/>
            <a:chExt cx="4436158" cy="1159972"/>
          </a:xfrm>
        </p:grpSpPr>
        <p:sp>
          <p:nvSpPr>
            <p:cNvPr id="8" name="TextBox 8"/>
            <p:cNvSpPr txBox="1"/>
            <p:nvPr/>
          </p:nvSpPr>
          <p:spPr>
            <a:xfrm>
              <a:off x="928853" y="287280"/>
              <a:ext cx="3022701" cy="594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</a:rPr>
                <a:t>Skills</a:t>
              </a:r>
              <a:endParaRPr lang="en-US" sz="3600" b="1" dirty="0">
                <a:solidFill>
                  <a:schemeClr val="bg1"/>
                </a:solidFill>
                <a:latin typeface="Lora" pitchFamily="2" charset="0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9040" y="1053725"/>
              <a:ext cx="4436158" cy="393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SQL &amp; Basic statistics 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38503" y="2396435"/>
            <a:ext cx="1152212" cy="115221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13520" y="2396435"/>
            <a:ext cx="1152212" cy="115221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BB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2268" y="6810758"/>
            <a:ext cx="3692341" cy="2633460"/>
            <a:chOff x="0" y="0"/>
            <a:chExt cx="1404462" cy="10016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D3D9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97285" y="6810758"/>
            <a:ext cx="3692341" cy="2633460"/>
            <a:chOff x="0" y="0"/>
            <a:chExt cx="1404462" cy="1001694"/>
          </a:xfrm>
          <a:solidFill>
            <a:srgbClr val="CF9DC8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98286" y="7282938"/>
            <a:ext cx="3140305" cy="1161277"/>
            <a:chOff x="0" y="-38100"/>
            <a:chExt cx="4187073" cy="154836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4187073" cy="59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Tasks</a:t>
              </a:r>
              <a:endParaRPr lang="en-US" sz="3600" dirty="0">
                <a:solidFill>
                  <a:schemeClr val="bg1"/>
                </a:solidFill>
                <a:latin typeface="Lora" pitchFamily="2" charset="0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28345"/>
              <a:ext cx="4187073" cy="781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Creating reports and dashboards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638503" y="6234652"/>
            <a:ext cx="1152212" cy="115221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D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613520" y="6234652"/>
            <a:ext cx="1152212" cy="115221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9DC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009637" y="3148753"/>
            <a:ext cx="3692341" cy="2819223"/>
            <a:chOff x="0" y="0"/>
            <a:chExt cx="1404462" cy="1001694"/>
          </a:xfrm>
          <a:solidFill>
            <a:srgbClr val="49BFB3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09637" y="6844096"/>
            <a:ext cx="3692341" cy="2566785"/>
            <a:chOff x="0" y="0"/>
            <a:chExt cx="1404462" cy="976333"/>
          </a:xfrm>
          <a:solidFill>
            <a:srgbClr val="BF4949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04463" cy="976333"/>
            </a:xfrm>
            <a:custGeom>
              <a:avLst/>
              <a:gdLst/>
              <a:ahLst/>
              <a:cxnLst/>
              <a:rect l="l" t="t" r="r" b="b"/>
              <a:pathLst>
                <a:path w="1404463" h="976333">
                  <a:moveTo>
                    <a:pt x="1280002" y="976333"/>
                  </a:moveTo>
                  <a:lnTo>
                    <a:pt x="124460" y="976333"/>
                  </a:lnTo>
                  <a:cubicBezTo>
                    <a:pt x="55880" y="976333"/>
                    <a:pt x="0" y="920453"/>
                    <a:pt x="0" y="851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51873"/>
                  </a:lnTo>
                  <a:cubicBezTo>
                    <a:pt x="1404463" y="920453"/>
                    <a:pt x="1348582" y="976333"/>
                    <a:pt x="1280002" y="97633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125872" y="2396435"/>
            <a:ext cx="1152212" cy="115221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BF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125872" y="6234652"/>
            <a:ext cx="1152212" cy="115221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49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id="39" name="Freeform 39"/>
          <p:cNvSpPr/>
          <p:nvPr/>
        </p:nvSpPr>
        <p:spPr>
          <a:xfrm>
            <a:off x="-51435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7792700" y="9410881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5563786" y="4246594"/>
            <a:ext cx="1039242" cy="437781"/>
          </a:xfrm>
          <a:custGeom>
            <a:avLst/>
            <a:gdLst/>
            <a:ahLst/>
            <a:cxnLst/>
            <a:rect l="l" t="t" r="r" b="b"/>
            <a:pathLst>
              <a:path w="1039242" h="437781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5563786" y="7908598"/>
            <a:ext cx="1039242" cy="437781"/>
          </a:xfrm>
          <a:custGeom>
            <a:avLst/>
            <a:gdLst/>
            <a:ahLst/>
            <a:cxnLst/>
            <a:rect l="l" t="t" r="r" b="b"/>
            <a:pathLst>
              <a:path w="1039242" h="437781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1108588" y="4246594"/>
            <a:ext cx="1039242" cy="437781"/>
          </a:xfrm>
          <a:custGeom>
            <a:avLst/>
            <a:gdLst/>
            <a:ahLst/>
            <a:cxnLst/>
            <a:rect l="l" t="t" r="r" b="b"/>
            <a:pathLst>
              <a:path w="1039242" h="437781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1108588" y="7908598"/>
            <a:ext cx="1039242" cy="437781"/>
          </a:xfrm>
          <a:custGeom>
            <a:avLst/>
            <a:gdLst/>
            <a:ahLst/>
            <a:cxnLst/>
            <a:rect l="l" t="t" r="r" b="b"/>
            <a:pathLst>
              <a:path w="1039242" h="437781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-215568" y="9699015"/>
            <a:ext cx="928610" cy="740566"/>
          </a:xfrm>
          <a:custGeom>
            <a:avLst/>
            <a:gdLst/>
            <a:ahLst/>
            <a:cxnLst/>
            <a:rect l="l" t="t" r="r" b="b"/>
            <a:pathLst>
              <a:path w="928610" h="740566">
                <a:moveTo>
                  <a:pt x="0" y="0"/>
                </a:moveTo>
                <a:lnTo>
                  <a:pt x="928610" y="0"/>
                </a:lnTo>
                <a:lnTo>
                  <a:pt x="928610" y="740566"/>
                </a:lnTo>
                <a:lnTo>
                  <a:pt x="0" y="7405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7583867" y="-208407"/>
            <a:ext cx="1044384" cy="1445514"/>
          </a:xfrm>
          <a:custGeom>
            <a:avLst/>
            <a:gdLst/>
            <a:ahLst/>
            <a:cxnLst/>
            <a:rect l="l" t="t" r="r" b="b"/>
            <a:pathLst>
              <a:path w="1044384" h="1445514">
                <a:moveTo>
                  <a:pt x="0" y="0"/>
                </a:moveTo>
                <a:lnTo>
                  <a:pt x="1044384" y="0"/>
                </a:lnTo>
                <a:lnTo>
                  <a:pt x="1044384" y="1445514"/>
                </a:lnTo>
                <a:lnTo>
                  <a:pt x="0" y="1445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4721041" y="1114425"/>
            <a:ext cx="8845917" cy="41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Analyst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12773303" y="3620934"/>
            <a:ext cx="3140305" cy="869979"/>
            <a:chOff x="0" y="-38100"/>
            <a:chExt cx="4187073" cy="1159972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38100"/>
              <a:ext cx="4187073" cy="594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</a:rPr>
                <a:t>Skills</a:t>
              </a:r>
              <a:endParaRPr lang="en-US" sz="3600" b="1" dirty="0">
                <a:solidFill>
                  <a:schemeClr val="bg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728345"/>
              <a:ext cx="4187073" cy="393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Power BI / Tableau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773303" y="7421051"/>
            <a:ext cx="3140305" cy="1443405"/>
            <a:chOff x="0" y="-38100"/>
            <a:chExt cx="4187073" cy="1924539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8100"/>
              <a:ext cx="4187073" cy="59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Tasks</a:t>
              </a:r>
              <a:endParaRPr lang="en-US" sz="3600" dirty="0">
                <a:solidFill>
                  <a:schemeClr val="bg1"/>
                </a:solidFill>
                <a:latin typeface="Lora" pitchFamily="2" charset="0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728345"/>
              <a:ext cx="4187073" cy="1158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Providing clear and actionable recommendations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285656" y="3759047"/>
            <a:ext cx="3140305" cy="879148"/>
            <a:chOff x="0" y="-38100"/>
            <a:chExt cx="4187073" cy="1172197"/>
          </a:xfrm>
        </p:grpSpPr>
        <p:sp>
          <p:nvSpPr>
            <p:cNvPr id="55" name="TextBox 55"/>
            <p:cNvSpPr txBox="1"/>
            <p:nvPr/>
          </p:nvSpPr>
          <p:spPr>
            <a:xfrm>
              <a:off x="0" y="-38100"/>
              <a:ext cx="4187073" cy="594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</a:rPr>
                <a:t>Skills</a:t>
              </a:r>
              <a:endParaRPr lang="en-US" sz="3600" b="1" dirty="0">
                <a:solidFill>
                  <a:schemeClr val="bg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728345"/>
              <a:ext cx="4187073" cy="405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Excel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7285656" y="7421051"/>
            <a:ext cx="3140305" cy="1161277"/>
            <a:chOff x="0" y="-38100"/>
            <a:chExt cx="4187073" cy="1548369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38100"/>
              <a:ext cx="4187073" cy="59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600" dirty="0">
                  <a:solidFill>
                    <a:schemeClr val="bg1"/>
                  </a:solidFill>
                  <a:latin typeface="Lora" pitchFamily="2" charset="0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Tasks</a:t>
              </a:r>
              <a:endParaRPr lang="en-US" sz="3600" dirty="0">
                <a:solidFill>
                  <a:schemeClr val="bg1"/>
                </a:solidFill>
                <a:latin typeface="Lora" pitchFamily="2" charset="0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728345"/>
              <a:ext cx="4187073" cy="781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Rosario" panose="02000503040000020003" charset="0"/>
                  <a:ea typeface="Canva Sans"/>
                  <a:cs typeface="Canva Sans"/>
                  <a:sym typeface="Canva Sans"/>
                </a:rPr>
                <a:t>Analyzing trends and patterns</a:t>
              </a:r>
              <a:endPara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60" name="Freeform 60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0" name="Picture 69" descr="A black and white logo&#10;&#10;AI-generated content may be incorrect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6" y="2543119"/>
            <a:ext cx="761905" cy="761905"/>
          </a:xfrm>
          <a:prstGeom prst="rect">
            <a:avLst/>
          </a:prstGeom>
        </p:spPr>
      </p:pic>
      <p:pic>
        <p:nvPicPr>
          <p:cNvPr id="72" name="Picture 71" descr="A white x on a black background&#10;&#10;AI-generated content may be incorrect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39" y="2651093"/>
            <a:ext cx="634921" cy="634921"/>
          </a:xfrm>
          <a:prstGeom prst="rect">
            <a:avLst/>
          </a:prstGeom>
        </p:spPr>
      </p:pic>
      <p:pic>
        <p:nvPicPr>
          <p:cNvPr id="74" name="Picture 73" descr="A white bar chart in a black background&#10;&#10;AI-generated content may be incorrect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456" y="2682855"/>
            <a:ext cx="634921" cy="634921"/>
          </a:xfrm>
          <a:prstGeom prst="rect">
            <a:avLst/>
          </a:prstGeom>
        </p:spPr>
      </p:pic>
      <p:pic>
        <p:nvPicPr>
          <p:cNvPr id="76" name="Picture 75" descr="A white circle with black background&#10;&#10;AI-generated content may be incorrect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2" y="6456112"/>
            <a:ext cx="634921" cy="634921"/>
          </a:xfrm>
          <a:prstGeom prst="rect">
            <a:avLst/>
          </a:prstGeom>
        </p:spPr>
      </p:pic>
      <p:pic>
        <p:nvPicPr>
          <p:cNvPr id="78" name="Picture 77" descr="A white graph with a line going up&#10;&#10;AI-generated content may be incorrect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08" y="6390806"/>
            <a:ext cx="634921" cy="634921"/>
          </a:xfrm>
          <a:prstGeom prst="rect">
            <a:avLst/>
          </a:prstGeom>
        </p:spPr>
      </p:pic>
      <p:sp>
        <p:nvSpPr>
          <p:cNvPr id="79" name="Freeform 62"/>
          <p:cNvSpPr/>
          <p:nvPr/>
        </p:nvSpPr>
        <p:spPr>
          <a:xfrm>
            <a:off x="15833121" y="6516788"/>
            <a:ext cx="590550" cy="544044"/>
          </a:xfrm>
          <a:custGeom>
            <a:avLst/>
            <a:gdLst/>
            <a:ahLst/>
            <a:cxnLst/>
            <a:rect l="l" t="t" r="r" b="b"/>
            <a:pathLst>
              <a:path w="590550" h="544044">
                <a:moveTo>
                  <a:pt x="0" y="0"/>
                </a:moveTo>
                <a:lnTo>
                  <a:pt x="590550" y="0"/>
                </a:lnTo>
                <a:lnTo>
                  <a:pt x="590550" y="544044"/>
                </a:lnTo>
                <a:lnTo>
                  <a:pt x="0" y="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7" grpId="0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sz="2800" dirty="0">
              <a:latin typeface="Rosario" panose="02000503040000020003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409684" y="6790261"/>
            <a:ext cx="2554133" cy="657985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49BFB3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752884" y="3983648"/>
            <a:ext cx="1995317" cy="20541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9BFB3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464649">
            <a:off x="17344804" y="-2204126"/>
            <a:ext cx="1841373" cy="4114800"/>
          </a:xfrm>
          <a:custGeom>
            <a:avLst/>
            <a:gdLst/>
            <a:ahLst/>
            <a:cxnLst/>
            <a:rect l="l" t="t" r="r" b="b"/>
            <a:pathLst>
              <a:path w="1841373" h="4114800">
                <a:moveTo>
                  <a:pt x="0" y="0"/>
                </a:moveTo>
                <a:lnTo>
                  <a:pt x="1841373" y="0"/>
                </a:lnTo>
                <a:lnTo>
                  <a:pt x="1841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flipV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4499128" y="1069466"/>
            <a:ext cx="9289743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Scientist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408169" y="7840404"/>
            <a:ext cx="2556602" cy="62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Statistics &amp; Data Visualization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198045" y="7181446"/>
            <a:ext cx="2845899" cy="62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Creating predictive models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127062" y="7167852"/>
            <a:ext cx="3140305" cy="92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Presenting insights through reports and dashboards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7" name="Freeform 8"/>
          <p:cNvSpPr/>
          <p:nvPr/>
        </p:nvSpPr>
        <p:spPr>
          <a:xfrm>
            <a:off x="9319530" y="6189558"/>
            <a:ext cx="2554133" cy="657985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BF4949"/>
          </a:solidFill>
        </p:spPr>
        <p:txBody>
          <a:bodyPr/>
          <a:lstStyle/>
          <a:p>
            <a:endParaRPr lang="en-US"/>
          </a:p>
        </p:txBody>
      </p:sp>
      <p:sp>
        <p:nvSpPr>
          <p:cNvPr id="52" name="TextBox 52"/>
          <p:cNvSpPr txBox="1"/>
          <p:nvPr/>
        </p:nvSpPr>
        <p:spPr>
          <a:xfrm>
            <a:off x="11966125" y="7849736"/>
            <a:ext cx="3140305" cy="63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Analyzing user or business behavior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4" name="Freeform 11"/>
          <p:cNvSpPr/>
          <p:nvPr/>
        </p:nvSpPr>
        <p:spPr>
          <a:xfrm>
            <a:off x="9674058" y="3348242"/>
            <a:ext cx="1995317" cy="20541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F494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0" name="Freeform 11"/>
          <p:cNvSpPr/>
          <p:nvPr/>
        </p:nvSpPr>
        <p:spPr>
          <a:xfrm>
            <a:off x="12567768" y="3927279"/>
            <a:ext cx="1995317" cy="20541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F9DC8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Freeform 8"/>
          <p:cNvSpPr/>
          <p:nvPr/>
        </p:nvSpPr>
        <p:spPr>
          <a:xfrm>
            <a:off x="12251546" y="6878745"/>
            <a:ext cx="2554133" cy="657985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CF9DC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5" name="Group 10"/>
          <p:cNvGrpSpPr/>
          <p:nvPr/>
        </p:nvGrpSpPr>
        <p:grpSpPr>
          <a:xfrm>
            <a:off x="15701548" y="3278266"/>
            <a:ext cx="1995317" cy="2054115"/>
            <a:chOff x="0" y="0"/>
            <a:chExt cx="812800" cy="812800"/>
          </a:xfrm>
        </p:grpSpPr>
        <p:sp>
          <p:nvSpPr>
            <p:cNvPr id="66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74" name="Group 7"/>
          <p:cNvGrpSpPr/>
          <p:nvPr/>
        </p:nvGrpSpPr>
        <p:grpSpPr>
          <a:xfrm>
            <a:off x="15375043" y="6163492"/>
            <a:ext cx="2554133" cy="657985"/>
            <a:chOff x="0" y="0"/>
            <a:chExt cx="1624031" cy="406400"/>
          </a:xfrm>
        </p:grpSpPr>
        <p:sp>
          <p:nvSpPr>
            <p:cNvPr id="75" name="Freeform 8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8B5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9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84" name="Freeform 8"/>
          <p:cNvSpPr/>
          <p:nvPr/>
        </p:nvSpPr>
        <p:spPr>
          <a:xfrm>
            <a:off x="494564" y="6582652"/>
            <a:ext cx="2554133" cy="657985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D3D92B"/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Freeform 11"/>
          <p:cNvSpPr/>
          <p:nvPr/>
        </p:nvSpPr>
        <p:spPr>
          <a:xfrm>
            <a:off x="837764" y="3776039"/>
            <a:ext cx="1995317" cy="20541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D3D92B"/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TextBox 46"/>
          <p:cNvSpPr txBox="1"/>
          <p:nvPr/>
        </p:nvSpPr>
        <p:spPr>
          <a:xfrm>
            <a:off x="493049" y="7632795"/>
            <a:ext cx="2556602" cy="323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Python / R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92" name="Freeform 8"/>
          <p:cNvSpPr/>
          <p:nvPr/>
        </p:nvSpPr>
        <p:spPr>
          <a:xfrm>
            <a:off x="3494061" y="6068224"/>
            <a:ext cx="2554133" cy="657985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67BB0F"/>
          </a:solidFill>
        </p:spPr>
        <p:txBody>
          <a:bodyPr/>
          <a:lstStyle/>
          <a:p>
            <a:endParaRPr lang="en-US"/>
          </a:p>
        </p:txBody>
      </p:sp>
      <p:sp>
        <p:nvSpPr>
          <p:cNvPr id="95" name="Freeform 11"/>
          <p:cNvSpPr/>
          <p:nvPr/>
        </p:nvSpPr>
        <p:spPr>
          <a:xfrm>
            <a:off x="3947090" y="3275477"/>
            <a:ext cx="1995317" cy="20541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BB0F"/>
          </a:solidFill>
        </p:spPr>
        <p:txBody>
          <a:bodyPr/>
          <a:lstStyle/>
          <a:p>
            <a:endParaRPr lang="en-US"/>
          </a:p>
        </p:txBody>
      </p:sp>
      <p:sp>
        <p:nvSpPr>
          <p:cNvPr id="98" name="TextBox 46"/>
          <p:cNvSpPr txBox="1"/>
          <p:nvPr/>
        </p:nvSpPr>
        <p:spPr>
          <a:xfrm>
            <a:off x="3602375" y="7132233"/>
            <a:ext cx="2529440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8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Machine Learning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47118" y="6592925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103656" y="6820095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163554" y="6107080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104" name="TextBox 21"/>
          <p:cNvSpPr txBox="1"/>
          <p:nvPr/>
        </p:nvSpPr>
        <p:spPr>
          <a:xfrm>
            <a:off x="10005154" y="6315297"/>
            <a:ext cx="1664222" cy="44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05" name="TextBox 21"/>
          <p:cNvSpPr txBox="1"/>
          <p:nvPr/>
        </p:nvSpPr>
        <p:spPr>
          <a:xfrm>
            <a:off x="16060666" y="6269474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06" name="TextBox 21"/>
          <p:cNvSpPr txBox="1"/>
          <p:nvPr/>
        </p:nvSpPr>
        <p:spPr>
          <a:xfrm>
            <a:off x="12923614" y="7007519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107" name="Picture 106" descr="A white snake logo on a black background&#10;&#10;AI-generated content may be incorrect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86" y="4092007"/>
            <a:ext cx="1367035" cy="1367035"/>
          </a:xfrm>
          <a:prstGeom prst="rect">
            <a:avLst/>
          </a:prstGeom>
        </p:spPr>
      </p:pic>
      <p:pic>
        <p:nvPicPr>
          <p:cNvPr id="108" name="Picture 107" descr="A white gear with a magnifying glass&#10;&#10;AI-generated content may be incorrect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59" y="3569435"/>
            <a:ext cx="1475378" cy="1475378"/>
          </a:xfrm>
          <a:prstGeom prst="rect">
            <a:avLst/>
          </a:prstGeom>
        </p:spPr>
      </p:pic>
      <p:pic>
        <p:nvPicPr>
          <p:cNvPr id="110" name="Picture 109" descr="A white line drawing of a computer&#10;&#10;AI-generated content may be incorrect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26" y="4227869"/>
            <a:ext cx="1679242" cy="1679242"/>
          </a:xfrm>
          <a:prstGeom prst="rect">
            <a:avLst/>
          </a:prstGeom>
        </p:spPr>
      </p:pic>
      <p:pic>
        <p:nvPicPr>
          <p:cNvPr id="111" name="Picture 110" descr="A white graph with a line going up&#10;&#10;AI-generated content may be incorrect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55" y="3569435"/>
            <a:ext cx="1180054" cy="1180054"/>
          </a:xfrm>
          <a:prstGeom prst="rect">
            <a:avLst/>
          </a:prstGeom>
        </p:spPr>
      </p:pic>
      <p:pic>
        <p:nvPicPr>
          <p:cNvPr id="115" name="Picture 114" descr="A white line drawing of a building and a target&#10;&#10;AI-generated content may be incorrect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40" y="4261645"/>
            <a:ext cx="1409404" cy="1409404"/>
          </a:xfrm>
          <a:prstGeom prst="rect">
            <a:avLst/>
          </a:prstGeom>
        </p:spPr>
      </p:pic>
      <p:pic>
        <p:nvPicPr>
          <p:cNvPr id="117" name="Picture 116" descr="A white line drawing of a graph and pickaxe&#10;&#10;AI-generated content may be incorrect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80" y="3694274"/>
            <a:ext cx="1319273" cy="131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4" grpId="0"/>
      <p:bldP spid="46" grpId="0"/>
      <p:bldP spid="48" grpId="0"/>
      <p:bldP spid="50" grpId="0"/>
      <p:bldP spid="57" grpId="0" animBg="1"/>
      <p:bldP spid="52" grpId="0"/>
      <p:bldP spid="54" grpId="0" animBg="1"/>
      <p:bldP spid="60" grpId="0" animBg="1"/>
      <p:bldP spid="63" grpId="0" animBg="1"/>
      <p:bldP spid="84" grpId="0" animBg="1"/>
      <p:bldP spid="87" grpId="0" animBg="1"/>
      <p:bldP spid="90" grpId="0"/>
      <p:bldP spid="92" grpId="0" animBg="1"/>
      <p:bldP spid="95" grpId="0" animBg="1"/>
      <p:bldP spid="98" grpId="0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3147201" y="4754959"/>
            <a:ext cx="3717835" cy="2818815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9129" y="42958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63A64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55371" y="4592545"/>
            <a:ext cx="3645840" cy="2721202"/>
            <a:chOff x="39643" y="-13707"/>
            <a:chExt cx="754542" cy="668242"/>
          </a:xfrm>
        </p:grpSpPr>
        <p:sp>
          <p:nvSpPr>
            <p:cNvPr id="16" name="Freeform 16"/>
            <p:cNvSpPr/>
            <p:nvPr/>
          </p:nvSpPr>
          <p:spPr>
            <a:xfrm>
              <a:off x="39643" y="-13707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646928"/>
                  </a:moveTo>
                  <a:lnTo>
                    <a:pt x="746944" y="64272"/>
                  </a:lnTo>
                  <a:cubicBezTo>
                    <a:pt x="754542" y="50976"/>
                    <a:pt x="754487" y="34641"/>
                    <a:pt x="746801" y="21396"/>
                  </a:cubicBezTo>
                  <a:cubicBezTo>
                    <a:pt x="739115" y="8152"/>
                    <a:pt x="724960" y="0"/>
                    <a:pt x="709646" y="0"/>
                  </a:cubicBezTo>
                  <a:lnTo>
                    <a:pt x="44896" y="0"/>
                  </a:lnTo>
                  <a:cubicBezTo>
                    <a:pt x="29582" y="0"/>
                    <a:pt x="15427" y="8152"/>
                    <a:pt x="7741" y="21396"/>
                  </a:cubicBezTo>
                  <a:cubicBezTo>
                    <a:pt x="55" y="34641"/>
                    <a:pt x="0" y="50976"/>
                    <a:pt x="7598" y="64272"/>
                  </a:cubicBezTo>
                  <a:lnTo>
                    <a:pt x="340544" y="646928"/>
                  </a:lnTo>
                  <a:cubicBezTo>
                    <a:pt x="348076" y="660108"/>
                    <a:pt x="362091" y="668242"/>
                    <a:pt x="377271" y="668242"/>
                  </a:cubicBezTo>
                  <a:cubicBezTo>
                    <a:pt x="392451" y="668242"/>
                    <a:pt x="406466" y="660108"/>
                    <a:pt x="413998" y="646928"/>
                  </a:cubicBezTo>
                  <a:close/>
                </a:path>
              </a:pathLst>
            </a:custGeom>
            <a:solidFill>
              <a:srgbClr val="D3D92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Freeform 23"/>
          <p:cNvSpPr/>
          <p:nvPr/>
        </p:nvSpPr>
        <p:spPr>
          <a:xfrm>
            <a:off x="-513552" y="9400601"/>
            <a:ext cx="1027105" cy="1027105"/>
          </a:xfrm>
          <a:custGeom>
            <a:avLst/>
            <a:gdLst/>
            <a:ahLst/>
            <a:cxnLst/>
            <a:rect l="l" t="t" r="r" b="b"/>
            <a:pathLst>
              <a:path w="1027105" h="1027105">
                <a:moveTo>
                  <a:pt x="0" y="0"/>
                </a:moveTo>
                <a:lnTo>
                  <a:pt x="1027104" y="0"/>
                </a:lnTo>
                <a:lnTo>
                  <a:pt x="1027104" y="1027104"/>
                </a:lnTo>
                <a:lnTo>
                  <a:pt x="0" y="10271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773650" y="0"/>
            <a:ext cx="1028700" cy="771525"/>
          </a:xfrm>
          <a:custGeom>
            <a:avLst/>
            <a:gdLst/>
            <a:ahLst/>
            <a:cxnLst/>
            <a:rect l="l" t="t" r="r" b="b"/>
            <a:pathLst>
              <a:path w="1028700" h="771525">
                <a:moveTo>
                  <a:pt x="0" y="0"/>
                </a:moveTo>
                <a:lnTo>
                  <a:pt x="1028700" y="0"/>
                </a:lnTo>
                <a:lnTo>
                  <a:pt x="1028700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-243032" y="-336994"/>
            <a:ext cx="1011073" cy="1595382"/>
          </a:xfrm>
          <a:custGeom>
            <a:avLst/>
            <a:gdLst/>
            <a:ahLst/>
            <a:cxnLst/>
            <a:rect l="l" t="t" r="r" b="b"/>
            <a:pathLst>
              <a:path w="1011073" h="1595382">
                <a:moveTo>
                  <a:pt x="0" y="0"/>
                </a:moveTo>
                <a:lnTo>
                  <a:pt x="1011073" y="0"/>
                </a:lnTo>
                <a:lnTo>
                  <a:pt x="1011073" y="1595382"/>
                </a:lnTo>
                <a:lnTo>
                  <a:pt x="0" y="1595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7259300" y="9486601"/>
            <a:ext cx="2378343" cy="1537004"/>
          </a:xfrm>
          <a:custGeom>
            <a:avLst/>
            <a:gdLst/>
            <a:ahLst/>
            <a:cxnLst/>
            <a:rect l="l" t="t" r="r" b="b"/>
            <a:pathLst>
              <a:path w="2378343" h="1537004">
                <a:moveTo>
                  <a:pt x="0" y="0"/>
                </a:moveTo>
                <a:lnTo>
                  <a:pt x="2378343" y="0"/>
                </a:lnTo>
                <a:lnTo>
                  <a:pt x="2378343" y="1537004"/>
                </a:lnTo>
                <a:lnTo>
                  <a:pt x="0" y="1537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840628" y="1114425"/>
            <a:ext cx="8606745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Data Engineer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156142" y="8486031"/>
            <a:ext cx="3649252" cy="30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Spark / Big Data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780755" y="8486031"/>
            <a:ext cx="376102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Cleaning and transforming raw data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728113" y="8453800"/>
            <a:ext cx="279081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Ensuring data quality and query performance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506503" y="3691915"/>
            <a:ext cx="3661862" cy="30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Cloud data platforms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055372" y="3541521"/>
            <a:ext cx="380362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Setting up data warehouses or data lakes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/>
          <p:nvPr/>
        </p:nvSpPr>
        <p:spPr>
          <a:xfrm>
            <a:off x="8937388" y="4881031"/>
            <a:ext cx="3451357" cy="2648553"/>
          </a:xfrm>
          <a:custGeom>
            <a:avLst/>
            <a:gdLst/>
            <a:ahLst/>
            <a:cxnLst/>
            <a:rect l="l" t="t" r="r" b="b"/>
            <a:pathLst>
              <a:path w="754542" h="668242">
                <a:moveTo>
                  <a:pt x="413998" y="21314"/>
                </a:moveTo>
                <a:lnTo>
                  <a:pt x="746944" y="603970"/>
                </a:lnTo>
                <a:cubicBezTo>
                  <a:pt x="754542" y="617266"/>
                  <a:pt x="754487" y="633601"/>
                  <a:pt x="746801" y="646846"/>
                </a:cubicBezTo>
                <a:cubicBezTo>
                  <a:pt x="739115" y="660090"/>
                  <a:pt x="724960" y="668242"/>
                  <a:pt x="709646" y="668242"/>
                </a:cubicBezTo>
                <a:lnTo>
                  <a:pt x="44896" y="668242"/>
                </a:lnTo>
                <a:cubicBezTo>
                  <a:pt x="29582" y="668242"/>
                  <a:pt x="15427" y="660090"/>
                  <a:pt x="7741" y="646846"/>
                </a:cubicBezTo>
                <a:cubicBezTo>
                  <a:pt x="55" y="633601"/>
                  <a:pt x="0" y="617266"/>
                  <a:pt x="7598" y="603970"/>
                </a:cubicBezTo>
                <a:lnTo>
                  <a:pt x="340544" y="21314"/>
                </a:lnTo>
                <a:cubicBezTo>
                  <a:pt x="348076" y="8134"/>
                  <a:pt x="362091" y="0"/>
                  <a:pt x="377271" y="0"/>
                </a:cubicBezTo>
                <a:cubicBezTo>
                  <a:pt x="392451" y="0"/>
                  <a:pt x="406466" y="8134"/>
                  <a:pt x="413998" y="21314"/>
                </a:cubicBezTo>
                <a:close/>
              </a:path>
            </a:pathLst>
          </a:custGeom>
          <a:solidFill>
            <a:srgbClr val="2593E3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16"/>
          <p:cNvSpPr/>
          <p:nvPr/>
        </p:nvSpPr>
        <p:spPr>
          <a:xfrm>
            <a:off x="6475506" y="4648362"/>
            <a:ext cx="3645840" cy="2721202"/>
          </a:xfrm>
          <a:custGeom>
            <a:avLst/>
            <a:gdLst/>
            <a:ahLst/>
            <a:cxnLst/>
            <a:rect l="l" t="t" r="r" b="b"/>
            <a:pathLst>
              <a:path w="754542" h="668242">
                <a:moveTo>
                  <a:pt x="413998" y="646928"/>
                </a:moveTo>
                <a:lnTo>
                  <a:pt x="746944" y="64272"/>
                </a:lnTo>
                <a:cubicBezTo>
                  <a:pt x="754542" y="50976"/>
                  <a:pt x="754487" y="34641"/>
                  <a:pt x="746801" y="21396"/>
                </a:cubicBezTo>
                <a:cubicBezTo>
                  <a:pt x="739115" y="8152"/>
                  <a:pt x="724960" y="0"/>
                  <a:pt x="709646" y="0"/>
                </a:cubicBezTo>
                <a:lnTo>
                  <a:pt x="44896" y="0"/>
                </a:lnTo>
                <a:cubicBezTo>
                  <a:pt x="29582" y="0"/>
                  <a:pt x="15427" y="8152"/>
                  <a:pt x="7741" y="21396"/>
                </a:cubicBezTo>
                <a:cubicBezTo>
                  <a:pt x="55" y="34641"/>
                  <a:pt x="0" y="50976"/>
                  <a:pt x="7598" y="64272"/>
                </a:cubicBezTo>
                <a:lnTo>
                  <a:pt x="340544" y="646928"/>
                </a:lnTo>
                <a:cubicBezTo>
                  <a:pt x="348076" y="660108"/>
                  <a:pt x="362091" y="668242"/>
                  <a:pt x="377271" y="668242"/>
                </a:cubicBezTo>
                <a:cubicBezTo>
                  <a:pt x="392451" y="668242"/>
                  <a:pt x="406466" y="660108"/>
                  <a:pt x="413998" y="646928"/>
                </a:cubicBezTo>
                <a:close/>
              </a:path>
            </a:pathLst>
          </a:custGeom>
          <a:solidFill>
            <a:srgbClr val="CEA7E1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3"/>
          <p:cNvSpPr/>
          <p:nvPr/>
        </p:nvSpPr>
        <p:spPr>
          <a:xfrm>
            <a:off x="4255090" y="4823093"/>
            <a:ext cx="3451357" cy="2648553"/>
          </a:xfrm>
          <a:custGeom>
            <a:avLst/>
            <a:gdLst/>
            <a:ahLst/>
            <a:cxnLst/>
            <a:rect l="l" t="t" r="r" b="b"/>
            <a:pathLst>
              <a:path w="754542" h="668242">
                <a:moveTo>
                  <a:pt x="413998" y="21314"/>
                </a:moveTo>
                <a:lnTo>
                  <a:pt x="746944" y="603970"/>
                </a:lnTo>
                <a:cubicBezTo>
                  <a:pt x="754542" y="617266"/>
                  <a:pt x="754487" y="633601"/>
                  <a:pt x="746801" y="646846"/>
                </a:cubicBezTo>
                <a:cubicBezTo>
                  <a:pt x="739115" y="660090"/>
                  <a:pt x="724960" y="668242"/>
                  <a:pt x="709646" y="668242"/>
                </a:cubicBezTo>
                <a:lnTo>
                  <a:pt x="44896" y="668242"/>
                </a:lnTo>
                <a:cubicBezTo>
                  <a:pt x="29582" y="668242"/>
                  <a:pt x="15427" y="660090"/>
                  <a:pt x="7741" y="646846"/>
                </a:cubicBezTo>
                <a:cubicBezTo>
                  <a:pt x="55" y="633601"/>
                  <a:pt x="0" y="617266"/>
                  <a:pt x="7598" y="603970"/>
                </a:cubicBezTo>
                <a:lnTo>
                  <a:pt x="340544" y="21314"/>
                </a:lnTo>
                <a:cubicBezTo>
                  <a:pt x="348076" y="8134"/>
                  <a:pt x="362091" y="0"/>
                  <a:pt x="377271" y="0"/>
                </a:cubicBezTo>
                <a:cubicBezTo>
                  <a:pt x="392451" y="0"/>
                  <a:pt x="406466" y="8134"/>
                  <a:pt x="413998" y="21314"/>
                </a:cubicBezTo>
                <a:close/>
              </a:path>
            </a:pathLst>
          </a:custGeom>
          <a:solidFill>
            <a:srgbClr val="49BFB3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6"/>
          <p:cNvSpPr/>
          <p:nvPr/>
        </p:nvSpPr>
        <p:spPr>
          <a:xfrm>
            <a:off x="1752600" y="4609736"/>
            <a:ext cx="3645840" cy="2721202"/>
          </a:xfrm>
          <a:custGeom>
            <a:avLst/>
            <a:gdLst/>
            <a:ahLst/>
            <a:cxnLst/>
            <a:rect l="l" t="t" r="r" b="b"/>
            <a:pathLst>
              <a:path w="754542" h="668242">
                <a:moveTo>
                  <a:pt x="413998" y="646928"/>
                </a:moveTo>
                <a:lnTo>
                  <a:pt x="746944" y="64272"/>
                </a:lnTo>
                <a:cubicBezTo>
                  <a:pt x="754542" y="50976"/>
                  <a:pt x="754487" y="34641"/>
                  <a:pt x="746801" y="21396"/>
                </a:cubicBezTo>
                <a:cubicBezTo>
                  <a:pt x="739115" y="8152"/>
                  <a:pt x="724960" y="0"/>
                  <a:pt x="709646" y="0"/>
                </a:cubicBezTo>
                <a:lnTo>
                  <a:pt x="44896" y="0"/>
                </a:lnTo>
                <a:cubicBezTo>
                  <a:pt x="29582" y="0"/>
                  <a:pt x="15427" y="8152"/>
                  <a:pt x="7741" y="21396"/>
                </a:cubicBezTo>
                <a:cubicBezTo>
                  <a:pt x="55" y="34641"/>
                  <a:pt x="0" y="50976"/>
                  <a:pt x="7598" y="64272"/>
                </a:cubicBezTo>
                <a:lnTo>
                  <a:pt x="340544" y="646928"/>
                </a:lnTo>
                <a:cubicBezTo>
                  <a:pt x="348076" y="660108"/>
                  <a:pt x="362091" y="668242"/>
                  <a:pt x="377271" y="668242"/>
                </a:cubicBezTo>
                <a:cubicBezTo>
                  <a:pt x="392451" y="668242"/>
                  <a:pt x="406466" y="660108"/>
                  <a:pt x="413998" y="646928"/>
                </a:cubicBezTo>
                <a:close/>
              </a:path>
            </a:pathLst>
          </a:custGeom>
          <a:solidFill>
            <a:srgbClr val="BF4949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Box 35"/>
          <p:cNvSpPr txBox="1"/>
          <p:nvPr/>
        </p:nvSpPr>
        <p:spPr>
          <a:xfrm>
            <a:off x="1840064" y="3717433"/>
            <a:ext cx="3661862" cy="30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24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SQL  &amp; ETL tools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53936" y="7685003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95" name="TextBox 94"/>
          <p:cNvSpPr txBox="1"/>
          <p:nvPr/>
        </p:nvSpPr>
        <p:spPr>
          <a:xfrm>
            <a:off x="7690336" y="3013546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2944163" y="3013546"/>
            <a:ext cx="145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Skills</a:t>
            </a:r>
            <a:endParaRPr lang="en-US" sz="3600" dirty="0"/>
          </a:p>
        </p:txBody>
      </p:sp>
      <p:sp>
        <p:nvSpPr>
          <p:cNvPr id="97" name="TextBox 21"/>
          <p:cNvSpPr txBox="1"/>
          <p:nvPr/>
        </p:nvSpPr>
        <p:spPr>
          <a:xfrm>
            <a:off x="14352626" y="7910130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98" name="TextBox 21"/>
          <p:cNvSpPr txBox="1"/>
          <p:nvPr/>
        </p:nvSpPr>
        <p:spPr>
          <a:xfrm>
            <a:off x="9913613" y="7940155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99" name="TextBox 21"/>
          <p:cNvSpPr txBox="1"/>
          <p:nvPr/>
        </p:nvSpPr>
        <p:spPr>
          <a:xfrm>
            <a:off x="12027158" y="2977326"/>
            <a:ext cx="409584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600" dirty="0">
                <a:solidFill>
                  <a:schemeClr val="bg1"/>
                </a:solidFill>
                <a:latin typeface="Lora" pitchFamily="2" charset="0"/>
              </a:rPr>
              <a:t>Tasks</a:t>
            </a:r>
            <a:endParaRPr lang="en-US" sz="3600" b="1" dirty="0">
              <a:solidFill>
                <a:schemeClr val="bg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101" name="Picture 100" descr="A black and white logo&#10;&#10;AI-generated content may be incorrect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63" y="4925221"/>
            <a:ext cx="1353294" cy="1353294"/>
          </a:xfrm>
          <a:prstGeom prst="rect">
            <a:avLst/>
          </a:prstGeom>
        </p:spPr>
      </p:pic>
      <p:pic>
        <p:nvPicPr>
          <p:cNvPr id="105" name="Picture 104" descr="A white line drawing of a server&#10;&#10;AI-generated content may be incorrect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74" y="5782224"/>
            <a:ext cx="1250281" cy="1250281"/>
          </a:xfrm>
          <a:prstGeom prst="rect">
            <a:avLst/>
          </a:prstGeom>
        </p:spPr>
      </p:pic>
      <p:pic>
        <p:nvPicPr>
          <p:cNvPr id="109" name="Picture 108" descr="A black and white arrow in a square&#10;&#10;AI-generated content may be incorrect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91" y="5912687"/>
            <a:ext cx="1197573" cy="1197573"/>
          </a:xfrm>
          <a:prstGeom prst="rect">
            <a:avLst/>
          </a:prstGeom>
        </p:spPr>
      </p:pic>
      <p:pic>
        <p:nvPicPr>
          <p:cNvPr id="115" name="Picture 114" descr="A stack of coins in a black background&#10;&#10;AI-generated content may be incorrect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96" y="5567412"/>
            <a:ext cx="1336472" cy="1336472"/>
          </a:xfrm>
          <a:prstGeom prst="rect">
            <a:avLst/>
          </a:prstGeom>
        </p:spPr>
      </p:pic>
      <p:pic>
        <p:nvPicPr>
          <p:cNvPr id="117" name="Picture 116" descr="A white line drawing of a cloud&#10;&#10;AI-generated content may be incorrect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84" y="4814970"/>
            <a:ext cx="1332470" cy="1332470"/>
          </a:xfrm>
          <a:prstGeom prst="rect">
            <a:avLst/>
          </a:prstGeom>
        </p:spPr>
      </p:pic>
      <p:pic>
        <p:nvPicPr>
          <p:cNvPr id="119" name="Picture 118" descr="A white line on a black background&#10;&#10;AI-generated content may be incorrect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705" y="4843112"/>
            <a:ext cx="1518544" cy="151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  <p:bldP spid="41" grpId="0" animBg="1"/>
      <p:bldP spid="44" grpId="0" animBg="1"/>
      <p:bldP spid="52" grpId="0" animBg="1"/>
      <p:bldP spid="56" grpId="0" animBg="1"/>
      <p:bldP spid="59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2"/>
          <p:cNvSpPr/>
          <p:nvPr/>
        </p:nvSpPr>
        <p:spPr>
          <a:xfrm>
            <a:off x="-20664" y="-73041"/>
            <a:ext cx="18506199" cy="1043308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US" sz="2800" dirty="0">
              <a:solidFill>
                <a:schemeClr val="bg1"/>
              </a:solidFill>
              <a:latin typeface="Rosario" panose="02000503040000020003" charset="0"/>
            </a:endParaRPr>
          </a:p>
        </p:txBody>
      </p:sp>
      <p:sp>
        <p:nvSpPr>
          <p:cNvPr id="2" name="Freeform 2"/>
          <p:cNvSpPr/>
          <p:nvPr/>
        </p:nvSpPr>
        <p:spPr>
          <a:xfrm rot="-10800000">
            <a:off x="5990687" y="2109852"/>
            <a:ext cx="4128382" cy="5908239"/>
          </a:xfrm>
          <a:custGeom>
            <a:avLst/>
            <a:gdLst/>
            <a:ahLst/>
            <a:cxnLst/>
            <a:rect l="l" t="t" r="r" b="b"/>
            <a:pathLst>
              <a:path w="4128382" h="5908239">
                <a:moveTo>
                  <a:pt x="0" y="0"/>
                </a:moveTo>
                <a:lnTo>
                  <a:pt x="4128382" y="0"/>
                </a:lnTo>
                <a:lnTo>
                  <a:pt x="4128382" y="5908240"/>
                </a:lnTo>
                <a:lnTo>
                  <a:pt x="0" y="590824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Rosario" panose="02000503040000020003" charset="0"/>
            </a:endParaRPr>
          </a:p>
        </p:txBody>
      </p:sp>
      <p:sp>
        <p:nvSpPr>
          <p:cNvPr id="3" name="Freeform 3"/>
          <p:cNvSpPr/>
          <p:nvPr/>
        </p:nvSpPr>
        <p:spPr>
          <a:xfrm rot="-10800000" flipH="1">
            <a:off x="7768574" y="2109852"/>
            <a:ext cx="4128382" cy="5908239"/>
          </a:xfrm>
          <a:custGeom>
            <a:avLst/>
            <a:gdLst/>
            <a:ahLst/>
            <a:cxnLst/>
            <a:rect l="l" t="t" r="r" b="b"/>
            <a:pathLst>
              <a:path w="4128382" h="5908239">
                <a:moveTo>
                  <a:pt x="4128382" y="0"/>
                </a:moveTo>
                <a:lnTo>
                  <a:pt x="0" y="0"/>
                </a:lnTo>
                <a:lnTo>
                  <a:pt x="0" y="5908240"/>
                </a:lnTo>
                <a:lnTo>
                  <a:pt x="4128382" y="5908240"/>
                </a:lnTo>
                <a:lnTo>
                  <a:pt x="41283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7974226">
            <a:off x="9622627" y="2025416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10468371">
            <a:off x="7878764" y="1843317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10216402">
            <a:off x="8857779" y="1799813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8226195">
            <a:off x="7100242" y="2017689"/>
            <a:ext cx="1166634" cy="1841782"/>
            <a:chOff x="0" y="0"/>
            <a:chExt cx="298953" cy="471961"/>
          </a:xfrm>
          <a:solidFill>
            <a:schemeClr val="tx1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Rosario" panose="02000503040000020003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  <a:grpFill/>
          </p:spPr>
          <p:txBody>
            <a:bodyPr lIns="52212" tIns="52212" rIns="52212" bIns="52212" rtlCol="0" anchor="ctr"/>
            <a:lstStyle/>
            <a:p>
              <a:pPr algn="ctr">
                <a:lnSpc>
                  <a:spcPts val="3360"/>
                </a:lnSpc>
              </a:pPr>
              <a:endParaRPr>
                <a:latin typeface="Rosario" panose="02000503040000020003" charset="0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0"/>
            <a:ext cx="824582" cy="628744"/>
          </a:xfrm>
          <a:custGeom>
            <a:avLst/>
            <a:gdLst/>
            <a:ahLst/>
            <a:cxnLst/>
            <a:rect l="l" t="t" r="r" b="b"/>
            <a:pathLst>
              <a:path w="824582" h="628744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7463418" y="9658256"/>
            <a:ext cx="824582" cy="628744"/>
          </a:xfrm>
          <a:custGeom>
            <a:avLst/>
            <a:gdLst/>
            <a:ahLst/>
            <a:cxnLst/>
            <a:rect l="l" t="t" r="r" b="b"/>
            <a:pathLst>
              <a:path w="824582" h="628744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-208471" y="9543261"/>
            <a:ext cx="754613" cy="858735"/>
          </a:xfrm>
          <a:custGeom>
            <a:avLst/>
            <a:gdLst/>
            <a:ahLst/>
            <a:cxnLst/>
            <a:rect l="l" t="t" r="r" b="b"/>
            <a:pathLst>
              <a:path w="754613" h="858735">
                <a:moveTo>
                  <a:pt x="0" y="0"/>
                </a:moveTo>
                <a:lnTo>
                  <a:pt x="754613" y="0"/>
                </a:lnTo>
                <a:lnTo>
                  <a:pt x="754613" y="858734"/>
                </a:lnTo>
                <a:lnTo>
                  <a:pt x="0" y="858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7875709" y="-94013"/>
            <a:ext cx="609826" cy="722757"/>
          </a:xfrm>
          <a:custGeom>
            <a:avLst/>
            <a:gdLst/>
            <a:ahLst/>
            <a:cxnLst/>
            <a:rect l="l" t="t" r="r" b="b"/>
            <a:pathLst>
              <a:path w="609826" h="722757">
                <a:moveTo>
                  <a:pt x="0" y="0"/>
                </a:moveTo>
                <a:lnTo>
                  <a:pt x="609826" y="0"/>
                </a:lnTo>
                <a:lnTo>
                  <a:pt x="609826" y="722757"/>
                </a:lnTo>
                <a:lnTo>
                  <a:pt x="0" y="7227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4" name="Freeform 24"/>
          <p:cNvSpPr/>
          <p:nvPr/>
        </p:nvSpPr>
        <p:spPr>
          <a:xfrm rot="5400000">
            <a:off x="17797907" y="5199558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5" name="Freeform 25"/>
          <p:cNvSpPr/>
          <p:nvPr/>
        </p:nvSpPr>
        <p:spPr>
          <a:xfrm rot="5400000">
            <a:off x="-120139" y="6832217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8263845" y="4430466"/>
            <a:ext cx="1517094" cy="1426069"/>
          </a:xfrm>
          <a:custGeom>
            <a:avLst/>
            <a:gdLst/>
            <a:ahLst/>
            <a:cxnLst/>
            <a:rect l="l" t="t" r="r" b="b"/>
            <a:pathLst>
              <a:path w="1517094" h="1426069">
                <a:moveTo>
                  <a:pt x="0" y="0"/>
                </a:moveTo>
                <a:lnTo>
                  <a:pt x="1517095" y="0"/>
                </a:lnTo>
                <a:lnTo>
                  <a:pt x="1517095" y="1426068"/>
                </a:lnTo>
                <a:lnTo>
                  <a:pt x="0" y="14260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>
              <a:latin typeface="Rosario" panose="02000503040000020003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474061" y="2412182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15844" y="6358823"/>
            <a:ext cx="401693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Machine Learning basics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92111" y="8944996"/>
            <a:ext cx="507836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Stakeholder communication &amp; </a:t>
            </a:r>
            <a:r>
              <a:rPr lang="en-US" sz="2800" dirty="0" err="1">
                <a:solidFill>
                  <a:schemeClr val="bg1"/>
                </a:solidFill>
                <a:latin typeface="Rosario" panose="02000503040000020003" charset="0"/>
              </a:rPr>
              <a:t>Roadmapping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95718" y="8722844"/>
            <a:ext cx="532053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Defining product requirements and goals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410038" y="6132968"/>
            <a:ext cx="47349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Coordinating between technical teams and business units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377736" y="3208459"/>
            <a:ext cx="3538512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  <a:ea typeface="Canva Sans"/>
                <a:cs typeface="Canva Sans"/>
                <a:sym typeface="Canva Sans"/>
              </a:rPr>
              <a:t>Measuring success and setting priorities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224663" y="837944"/>
            <a:ext cx="9026109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chemeClr val="bg1"/>
                </a:solidFill>
                <a:latin typeface="Rosario" panose="02000503040000020003" charset="0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AI Product Manager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1267090" y="5475987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2886320" y="8078549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7" name="TextBox 38"/>
          <p:cNvSpPr txBox="1"/>
          <p:nvPr/>
        </p:nvSpPr>
        <p:spPr>
          <a:xfrm>
            <a:off x="2597696" y="3335418"/>
            <a:ext cx="2770581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Rosario" panose="02000503040000020003" charset="0"/>
              </a:rPr>
              <a:t>Product strategy</a:t>
            </a:r>
            <a:endParaRPr lang="en-US" sz="2800" dirty="0">
              <a:solidFill>
                <a:schemeClr val="bg1"/>
              </a:solidFill>
              <a:latin typeface="Rosario" panose="02000503040000020003" charset="0"/>
              <a:ea typeface="Rosario" panose="02000503040000020003"/>
              <a:cs typeface="Rosario" panose="02000503040000020003"/>
              <a:sym typeface="Rosario" panose="02000503040000020003"/>
            </a:endParaRPr>
          </a:p>
        </p:txBody>
      </p:sp>
      <p:sp>
        <p:nvSpPr>
          <p:cNvPr id="48" name="TextBox 29"/>
          <p:cNvSpPr txBox="1"/>
          <p:nvPr/>
        </p:nvSpPr>
        <p:spPr>
          <a:xfrm>
            <a:off x="1442554" y="2515989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Skills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9422256" y="5404147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50" name="TextBox 29"/>
          <p:cNvSpPr txBox="1"/>
          <p:nvPr/>
        </p:nvSpPr>
        <p:spPr>
          <a:xfrm>
            <a:off x="7667723" y="8117260"/>
            <a:ext cx="4226432" cy="4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4800" dirty="0">
                <a:solidFill>
                  <a:schemeClr val="bg1"/>
                </a:solidFill>
                <a:latin typeface="Rosario" panose="02000503040000020003" charset="0"/>
              </a:rPr>
              <a:t>Tasks</a:t>
            </a:r>
            <a:endParaRPr lang="en-US" sz="4800" b="1" dirty="0">
              <a:solidFill>
                <a:schemeClr val="bg1"/>
              </a:solidFill>
              <a:latin typeface="Rosario" panose="02000503040000020003" charset="0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pic>
        <p:nvPicPr>
          <p:cNvPr id="19" name="Picture 18" descr="A white gear with a magnifying glass&#10;&#10;AI-generated content may be incorrect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17" y="5404147"/>
            <a:ext cx="971485" cy="971485"/>
          </a:xfrm>
          <a:prstGeom prst="rect">
            <a:avLst/>
          </a:prstGeom>
        </p:spPr>
      </p:pic>
      <p:pic>
        <p:nvPicPr>
          <p:cNvPr id="27" name="Picture 26" descr="A clipboard with arrows and arrows&#10;&#10;AI-generated content may be incorrect.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62" y="3716647"/>
            <a:ext cx="1064959" cy="1064959"/>
          </a:xfrm>
          <a:prstGeom prst="rect">
            <a:avLst/>
          </a:prstGeom>
        </p:spPr>
      </p:pic>
      <p:pic>
        <p:nvPicPr>
          <p:cNvPr id="31" name="Picture 30" descr="A person standing on a stack of coins&#10;&#10;AI-generated content may be incorrect.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99" y="3591090"/>
            <a:ext cx="1028939" cy="1028939"/>
          </a:xfrm>
          <a:prstGeom prst="rect">
            <a:avLst/>
          </a:prstGeom>
        </p:spPr>
      </p:pic>
      <p:pic>
        <p:nvPicPr>
          <p:cNvPr id="35" name="Picture 34" descr="A white line with a gear and checklist&#10;&#10;AI-generated content may be incorrect.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28" y="6699121"/>
            <a:ext cx="936382" cy="936382"/>
          </a:xfrm>
          <a:prstGeom prst="rect">
            <a:avLst/>
          </a:prstGeom>
        </p:spPr>
      </p:pic>
      <p:pic>
        <p:nvPicPr>
          <p:cNvPr id="39" name="Picture 38" descr="A black and white logo&#10;&#10;AI-generated content may be incorrect.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37" y="6638780"/>
            <a:ext cx="958494" cy="958494"/>
          </a:xfrm>
          <a:prstGeom prst="rect">
            <a:avLst/>
          </a:prstGeom>
        </p:spPr>
      </p:pic>
      <p:pic>
        <p:nvPicPr>
          <p:cNvPr id="43" name="Picture 42" descr="A white line drawing of a building and a target&#10;&#10;AI-generated content may be incorrect.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60" y="5356580"/>
            <a:ext cx="971966" cy="9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  <p:bldP spid="38" grpId="0"/>
      <p:bldP spid="40" grpId="0"/>
      <p:bldP spid="41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91440" rIns="0" bIns="91440" rtlCol="0" anchor="t">
        <a:spAutoFit/>
      </a:bodyPr>
      <a:lstStyle>
        <a:defPPr algn="l">
          <a:lnSpc>
            <a:spcPts val="2240"/>
          </a:lnSpc>
          <a:spcBef>
            <a:spcPct val="0"/>
          </a:spcBef>
          <a:defRPr sz="2800" dirty="0">
            <a:solidFill>
              <a:schemeClr val="bg1"/>
            </a:solidFill>
            <a:latin typeface="Rosario" panose="02000503040000020003" charset="0"/>
            <a:ea typeface="Canva Sans"/>
            <a:cs typeface="Canva Sans"/>
            <a:sym typeface="Canva Sans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WPS Presentation</Application>
  <PresentationFormat>Custom</PresentationFormat>
  <Paragraphs>275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Rosario</vt:lpstr>
      <vt:lpstr>Canva Sans</vt:lpstr>
      <vt:lpstr>Segoe Print</vt:lpstr>
      <vt:lpstr>Canva Sans Bold</vt:lpstr>
      <vt:lpstr>Rosario</vt:lpstr>
      <vt:lpstr>Canva Sans Bold</vt:lpstr>
      <vt:lpstr>Lora</vt:lpstr>
      <vt:lpstr>Calibri</vt:lpstr>
      <vt:lpstr>Microsoft YaHei</vt:lpstr>
      <vt:lpstr>Arial Unicode MS</vt:lpstr>
      <vt:lpstr>Aptos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Gray IT Services Workflow Infographic Presentation</dc:title>
  <dc:creator/>
  <cp:lastModifiedBy>Zakaria ahmed</cp:lastModifiedBy>
  <cp:revision>5</cp:revision>
  <dcterms:created xsi:type="dcterms:W3CDTF">2006-08-16T00:00:00Z</dcterms:created>
  <dcterms:modified xsi:type="dcterms:W3CDTF">2025-10-12T17:04:50Z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9D27B58D7FD04467943938815216FE5C_12</vt:lpwstr>
  </property>
  <property fmtid="{D5CDD505-2E9C-101B-9397-08002B2CF9AE}" pid="3" name="KSOProductBuildVer">
    <vt:lpwstr>1033-12.2.0.22549</vt:lpwstr>
  </property>
</Properties>
</file>